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276" r:id="rId3"/>
    <p:sldId id="283" r:id="rId4"/>
    <p:sldId id="282" r:id="rId5"/>
    <p:sldId id="284" r:id="rId6"/>
    <p:sldId id="285" r:id="rId7"/>
    <p:sldId id="286" r:id="rId8"/>
    <p:sldId id="265" r:id="rId9"/>
    <p:sldId id="287" r:id="rId10"/>
    <p:sldId id="288" r:id="rId11"/>
    <p:sldId id="289" r:id="rId12"/>
    <p:sldId id="290" r:id="rId13"/>
    <p:sldId id="292" r:id="rId14"/>
    <p:sldId id="297" r:id="rId15"/>
    <p:sldId id="293" r:id="rId16"/>
    <p:sldId id="294" r:id="rId17"/>
    <p:sldId id="295" r:id="rId18"/>
    <p:sldId id="296" r:id="rId19"/>
    <p:sldId id="298" r:id="rId20"/>
    <p:sldId id="299" r:id="rId21"/>
    <p:sldId id="300" r:id="rId22"/>
    <p:sldId id="301" r:id="rId23"/>
    <p:sldId id="259" r:id="rId24"/>
  </p:sldIdLst>
  <p:sldSz cx="18288000" cy="10287000"/>
  <p:notesSz cx="6858000" cy="9144000"/>
  <p:embeddedFontLst>
    <p:embeddedFont>
      <p:font typeface="仿宋體" panose="02020500000000000000" charset="-120"/>
      <p:regular r:id="rId26"/>
    </p:embeddedFont>
    <p:embeddedFont>
      <p:font typeface="Calibri" panose="020F0502020204030204" pitchFamily="34" charset="0"/>
      <p:regular r:id="rId27"/>
      <p:bold r:id="rId28"/>
      <p:italic r:id="rId29"/>
      <p:boldItalic r:id="rId30"/>
    </p:embeddedFont>
    <p:embeddedFont>
      <p:font typeface="Varela Round" panose="02020500000000000000" charset="-79"/>
      <p:regular r:id="rId31"/>
    </p:embeddedFont>
    <p:embeddedFont>
      <p:font typeface="標楷體" panose="03000509000000000000" pitchFamily="65" charset="-12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ECE6"/>
    <a:srgbClr val="B29E84"/>
    <a:srgbClr val="E6E6E6"/>
    <a:srgbClr val="253439"/>
    <a:srgbClr val="EDE8E2"/>
    <a:srgbClr val="6D91A3"/>
    <a:srgbClr val="4A7386"/>
    <a:srgbClr val="5F96B1"/>
    <a:srgbClr val="EFF6FC"/>
    <a:srgbClr val="60A7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淺色樣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淺色樣式 1 - 輔色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淺色樣式 3 - 輔色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322" autoAdjust="0"/>
    <p:restoredTop sz="77750" autoAdjust="0"/>
  </p:normalViewPr>
  <p:slideViewPr>
    <p:cSldViewPr>
      <p:cViewPr varScale="1">
        <p:scale>
          <a:sx n="44" d="100"/>
          <a:sy n="44" d="100"/>
        </p:scale>
        <p:origin x="1757"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3.jpg>
</file>

<file path=ppt/media/image4.jp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63BB34-ED54-4079-87CD-ED04A1C0001C}" type="datetimeFigureOut">
              <a:rPr lang="zh-TW" altLang="en-US" smtClean="0"/>
              <a:t>2025/9/15</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AEFC52-23B2-4FD9-8377-6D2DE01D2AA3}" type="slidenum">
              <a:rPr lang="zh-TW" altLang="en-US" smtClean="0"/>
              <a:t>‹#›</a:t>
            </a:fld>
            <a:endParaRPr lang="zh-TW" altLang="en-US"/>
          </a:p>
        </p:txBody>
      </p:sp>
    </p:spTree>
    <p:extLst>
      <p:ext uri="{BB962C8B-B14F-4D97-AF65-F5344CB8AC3E}">
        <p14:creationId xmlns:p14="http://schemas.microsoft.com/office/powerpoint/2010/main" val="3998384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各位同學大家好 我是林宛萱 接下來我要向大家報告我的研究成果</a:t>
            </a:r>
            <a:r>
              <a:rPr lang="en-US" altLang="zh-TW" dirty="0"/>
              <a:t>…</a:t>
            </a:r>
          </a:p>
          <a:p>
            <a:endParaRPr lang="en-US" altLang="zh-TW"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1</a:t>
            </a:fld>
            <a:endParaRPr lang="zh-TW" altLang="en-US"/>
          </a:p>
        </p:txBody>
      </p:sp>
    </p:spTree>
    <p:extLst>
      <p:ext uri="{BB962C8B-B14F-4D97-AF65-F5344CB8AC3E}">
        <p14:creationId xmlns:p14="http://schemas.microsoft.com/office/powerpoint/2010/main" val="11755059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接下來我要來介紹我們的研究方法</a:t>
            </a:r>
            <a:endParaRPr lang="en-US" altLang="zh-TW" dirty="0"/>
          </a:p>
          <a:p>
            <a:r>
              <a:rPr lang="zh-TW" altLang="en-US" dirty="0"/>
              <a:t>我們研究流程可以分成四個階段：</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資料集準備 </a:t>
            </a:r>
            <a:r>
              <a:rPr lang="en-US" altLang="zh-TW" dirty="0"/>
              <a:t>(Dataset Preparation)</a:t>
            </a:r>
            <a:endParaRPr lang="zh-TW"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教師模型訓練 </a:t>
            </a:r>
            <a:r>
              <a:rPr lang="en-US" altLang="zh-TW" dirty="0"/>
              <a:t>(Teacher Model Training)</a:t>
            </a:r>
            <a:endParaRPr lang="zh-TW"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學生模型蒸餾訓練 </a:t>
            </a:r>
            <a:r>
              <a:rPr lang="en-US" altLang="zh-TW" dirty="0"/>
              <a:t>(Student Model Training with Distillation)</a:t>
            </a:r>
            <a:endParaRPr lang="zh-TW"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實際部署與應用 </a:t>
            </a:r>
            <a:r>
              <a:rPr lang="en-US" altLang="zh-TW" dirty="0"/>
              <a:t>(Deployment and Application)</a:t>
            </a:r>
          </a:p>
          <a:p>
            <a:endParaRPr lang="en-US" altLang="zh-TW" dirty="0"/>
          </a:p>
          <a:p>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10</a:t>
            </a:fld>
            <a:endParaRPr lang="zh-TW" altLang="en-US"/>
          </a:p>
        </p:txBody>
      </p:sp>
    </p:spTree>
    <p:extLst>
      <p:ext uri="{BB962C8B-B14F-4D97-AF65-F5344CB8AC3E}">
        <p14:creationId xmlns:p14="http://schemas.microsoft.com/office/powerpoint/2010/main" val="39549494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dirty="0"/>
              <a:t>首先在資料及準備的階段</a:t>
            </a:r>
            <a:endParaRPr lang="en-US" altLang="zh-TW" sz="1200" dirty="0"/>
          </a:p>
          <a:p>
            <a:r>
              <a:rPr lang="zh-TW" altLang="en-US" dirty="0"/>
              <a:t>我們蒐集了 </a:t>
            </a:r>
            <a:r>
              <a:rPr lang="en-US" altLang="zh-TW" b="1" dirty="0"/>
              <a:t>1,063 </a:t>
            </a:r>
            <a:r>
              <a:rPr lang="zh-TW" altLang="en-US" b="1" dirty="0"/>
              <a:t>張電路板的影像</a:t>
            </a:r>
            <a:r>
              <a:rPr lang="zh-TW" altLang="en-US" dirty="0"/>
              <a:t>，並由專業人員去標記。</a:t>
            </a:r>
            <a:br>
              <a:rPr lang="zh-TW" altLang="en-US" dirty="0"/>
            </a:br>
            <a:r>
              <a:rPr lang="zh-TW" altLang="en-US" dirty="0"/>
              <a:t>其中 </a:t>
            </a:r>
            <a:r>
              <a:rPr lang="en-US" altLang="zh-TW" dirty="0"/>
              <a:t>68% </a:t>
            </a:r>
            <a:r>
              <a:rPr lang="zh-TW" altLang="en-US" dirty="0"/>
              <a:t>是正常樣本，</a:t>
            </a:r>
            <a:r>
              <a:rPr lang="en-US" altLang="zh-TW" dirty="0"/>
              <a:t>32% </a:t>
            </a:r>
            <a:r>
              <a:rPr lang="zh-TW" altLang="en-US" dirty="0"/>
              <a:t>是缺陷樣本。</a:t>
            </a:r>
            <a:br>
              <a:rPr lang="zh-TW" altLang="en-US" dirty="0"/>
            </a:br>
            <a:r>
              <a:rPr lang="zh-TW" altLang="en-US" dirty="0"/>
              <a:t>此外，我們進行了資料增強，包括旋轉、翻轉、亮度調整，以提升模型的泛化能力。</a:t>
            </a:r>
            <a:endParaRPr lang="en-US" altLang="zh-TW" dirty="0"/>
          </a:p>
          <a:p>
            <a:r>
              <a:rPr lang="zh-TW" altLang="en-US" sz="1200" dirty="0"/>
              <a:t>以下這些影像就是我們丟進去的影像的示意圖，其中左邊兩張是正常的樣本、右邊兩張則是有缺陷的樣本</a:t>
            </a:r>
            <a:endParaRPr lang="en-US" altLang="zh-TW" sz="1200" dirty="0"/>
          </a:p>
          <a:p>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11</a:t>
            </a:fld>
            <a:endParaRPr lang="zh-TW" altLang="en-US"/>
          </a:p>
        </p:txBody>
      </p:sp>
    </p:spTree>
    <p:extLst>
      <p:ext uri="{BB962C8B-B14F-4D97-AF65-F5344CB8AC3E}">
        <p14:creationId xmlns:p14="http://schemas.microsoft.com/office/powerpoint/2010/main" val="38644078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dirty="0"/>
              <a:t>接著</a:t>
            </a:r>
            <a:endParaRPr lang="en-US" altLang="zh-TW" sz="1200" dirty="0"/>
          </a:p>
          <a:p>
            <a:r>
              <a:rPr lang="zh-TW" altLang="en-US" sz="1200" dirty="0"/>
              <a:t>教師模型我們選用的架構是 </a:t>
            </a:r>
            <a:r>
              <a:rPr lang="en-US" altLang="zh-TW" sz="1200" b="1" dirty="0"/>
              <a:t>EfficientNet-B2</a:t>
            </a:r>
            <a:r>
              <a:rPr lang="zh-TW" altLang="en-US" sz="1200" dirty="0"/>
              <a:t>，因為它能夠透過多尺度特徵融合，捕捉電路板表面的細微變化。</a:t>
            </a:r>
            <a:endParaRPr lang="en-US" altLang="zh-TW" sz="1200" dirty="0"/>
          </a:p>
          <a:p>
            <a:r>
              <a:rPr lang="zh-TW" altLang="en-US" dirty="0"/>
              <a:t>學生模型則是選擇 </a:t>
            </a:r>
            <a:r>
              <a:rPr lang="en-US" altLang="zh-TW" b="1" dirty="0"/>
              <a:t>EfficientNet-Lite2</a:t>
            </a:r>
            <a:r>
              <a:rPr lang="zh-TW" altLang="en-US" dirty="0"/>
              <a:t>。因為這個模型能在減少參數與運算成本的同時，維持良好的特徵表示能力，非常適合部署在邊緣裝置。</a:t>
            </a:r>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12</a:t>
            </a:fld>
            <a:endParaRPr lang="zh-TW" altLang="en-US"/>
          </a:p>
        </p:txBody>
      </p:sp>
    </p:spTree>
    <p:extLst>
      <p:ext uri="{BB962C8B-B14F-4D97-AF65-F5344CB8AC3E}">
        <p14:creationId xmlns:p14="http://schemas.microsoft.com/office/powerpoint/2010/main" val="699480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dirty="0"/>
              <a:t>接著是我們的知識蒸餾方法，我們參考了</a:t>
            </a:r>
            <a:r>
              <a:rPr lang="en-US" altLang="zh-TW" sz="1200" dirty="0" err="1"/>
              <a:t>SimKD</a:t>
            </a:r>
            <a:r>
              <a:rPr lang="zh-TW" altLang="en-US" sz="1200" dirty="0"/>
              <a:t>的知識蒸餾策略</a:t>
            </a:r>
            <a:endParaRPr lang="en-US" altLang="zh-TW" sz="1200" dirty="0"/>
          </a:p>
          <a:p>
            <a:r>
              <a:rPr lang="zh-TW" altLang="en-US" sz="1200" dirty="0"/>
              <a:t>，</a:t>
            </a:r>
            <a:r>
              <a:rPr lang="zh-TW" altLang="en-US" sz="1200" b="1" dirty="0"/>
              <a:t>重複使</a:t>
            </a:r>
            <a:r>
              <a:rPr lang="zh-TW" altLang="en-US" b="1" dirty="0"/>
              <a:t>用教師模型的分類器權重</a:t>
            </a:r>
            <a:r>
              <a:rPr lang="zh-TW" altLang="en-US" dirty="0"/>
              <a:t>，讓學生模型不僅能學到輸出結果，也能學到教師模型內部的結構化知識。</a:t>
            </a:r>
            <a:endParaRPr lang="en-US" altLang="zh-TW" dirty="0"/>
          </a:p>
          <a:p>
            <a:r>
              <a:rPr lang="zh-TW" altLang="en-US" dirty="0"/>
              <a:t>上面這個就是我們訓練時的</a:t>
            </a:r>
            <a:r>
              <a:rPr lang="en-US" altLang="zh-TW" dirty="0"/>
              <a:t>loss</a:t>
            </a:r>
            <a:r>
              <a:rPr lang="zh-TW" altLang="en-US" dirty="0"/>
              <a:t>函數</a:t>
            </a:r>
            <a:endParaRPr lang="en-US" altLang="zh-TW" dirty="0"/>
          </a:p>
          <a:p>
            <a:endParaRPr lang="en-US" altLang="zh-TW" sz="1200" dirty="0"/>
          </a:p>
          <a:p>
            <a:r>
              <a:rPr lang="zh-TW" altLang="en-US" dirty="0"/>
              <a:t>最後，我們將學生模型部署在 </a:t>
            </a:r>
            <a:r>
              <a:rPr lang="en-US" altLang="zh-TW" b="0" strike="sngStrike" dirty="0"/>
              <a:t>Jetson Xavier NX </a:t>
            </a:r>
            <a:r>
              <a:rPr lang="zh-TW" altLang="en-US" b="1" dirty="0"/>
              <a:t>邊緣裝置</a:t>
            </a:r>
            <a:r>
              <a:rPr lang="zh-TW" altLang="en-US" dirty="0"/>
              <a:t>。</a:t>
            </a:r>
            <a:br>
              <a:rPr lang="zh-TW" altLang="en-US" dirty="0"/>
            </a:br>
            <a:r>
              <a:rPr lang="zh-TW" altLang="en-US" dirty="0"/>
              <a:t>搭配高速相機與控制單元，讓系統能即時辨識有缺陷的焊錫，並觸發警示，做到</a:t>
            </a:r>
            <a:r>
              <a:rPr lang="zh-TW" altLang="en-US" b="1" dirty="0"/>
              <a:t>即時檢測的功能</a:t>
            </a:r>
            <a:r>
              <a:rPr lang="zh-TW" altLang="en-US" dirty="0"/>
              <a:t>。</a:t>
            </a:r>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13</a:t>
            </a:fld>
            <a:endParaRPr lang="zh-TW" altLang="en-US"/>
          </a:p>
        </p:txBody>
      </p:sp>
    </p:spTree>
    <p:extLst>
      <p:ext uri="{BB962C8B-B14F-4D97-AF65-F5344CB8AC3E}">
        <p14:creationId xmlns:p14="http://schemas.microsoft.com/office/powerpoint/2010/main" val="40695970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dirty="0"/>
              <a:t>接著是實驗結果與討論的部分</a:t>
            </a:r>
            <a:endParaRPr lang="en-US" altLang="zh-TW" sz="1200" dirty="0"/>
          </a:p>
          <a:p>
            <a:r>
              <a:rPr lang="zh-TW" altLang="en-US" sz="1200" dirty="0"/>
              <a:t>我們的實驗環境如投影片上所示</a:t>
            </a:r>
            <a:endParaRPr lang="en-US" altLang="zh-TW" sz="1200" dirty="0"/>
          </a:p>
          <a:p>
            <a:r>
              <a:rPr lang="zh-TW" altLang="en-US" dirty="0"/>
              <a:t>資料集分割為訓練 </a:t>
            </a:r>
            <a:r>
              <a:rPr lang="en-US" altLang="zh-TW" dirty="0"/>
              <a:t>70%</a:t>
            </a:r>
            <a:r>
              <a:rPr lang="zh-TW" altLang="en-US" dirty="0"/>
              <a:t>、驗證 </a:t>
            </a:r>
            <a:r>
              <a:rPr lang="en-US" altLang="zh-TW" dirty="0"/>
              <a:t>15%</a:t>
            </a:r>
            <a:r>
              <a:rPr lang="zh-TW" altLang="en-US" dirty="0"/>
              <a:t>、測試 </a:t>
            </a:r>
            <a:r>
              <a:rPr lang="en-US" altLang="zh-TW" dirty="0"/>
              <a:t>15%</a:t>
            </a:r>
            <a:r>
              <a:rPr lang="zh-TW" altLang="en-US" dirty="0"/>
              <a:t>。</a:t>
            </a:r>
            <a:br>
              <a:rPr lang="zh-TW" altLang="en-US" dirty="0"/>
            </a:br>
            <a:r>
              <a:rPr lang="zh-TW" altLang="en-US" dirty="0"/>
              <a:t>並且使用 </a:t>
            </a:r>
            <a:r>
              <a:rPr lang="en-US" altLang="zh-TW" dirty="0"/>
              <a:t>NVIDIA RTX 2080Ti GPU </a:t>
            </a:r>
            <a:r>
              <a:rPr lang="zh-TW" altLang="en-US" dirty="0"/>
              <a:t>與 </a:t>
            </a:r>
            <a:r>
              <a:rPr lang="en-US" altLang="zh-TW" dirty="0" err="1"/>
              <a:t>PyTorch</a:t>
            </a:r>
            <a:r>
              <a:rPr lang="en-US" altLang="zh-TW" dirty="0"/>
              <a:t> </a:t>
            </a:r>
            <a:r>
              <a:rPr lang="zh-TW" altLang="en-US" dirty="0"/>
              <a:t>框架。</a:t>
            </a:r>
            <a:br>
              <a:rPr lang="zh-TW" altLang="en-US" dirty="0"/>
            </a:br>
            <a:r>
              <a:rPr lang="zh-TW" altLang="en-US" dirty="0"/>
              <a:t>而且所有資料都是經過標準化與資料增強的影像。</a:t>
            </a:r>
            <a:endParaRPr lang="en-US" altLang="zh-TW" sz="1200" dirty="0"/>
          </a:p>
          <a:p>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14</a:t>
            </a:fld>
            <a:endParaRPr lang="zh-TW" altLang="en-US"/>
          </a:p>
        </p:txBody>
      </p:sp>
    </p:spTree>
    <p:extLst>
      <p:ext uri="{BB962C8B-B14F-4D97-AF65-F5344CB8AC3E}">
        <p14:creationId xmlns:p14="http://schemas.microsoft.com/office/powerpoint/2010/main" val="41681854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在模型效率方面，教師模型 </a:t>
            </a:r>
            <a:r>
              <a:rPr lang="en-US" altLang="zh-TW" dirty="0"/>
              <a:t>EfficientNet-B2 </a:t>
            </a:r>
            <a:r>
              <a:rPr lang="zh-TW" altLang="en-US" dirty="0"/>
              <a:t>的參數量為九百二十萬，單張影像推論需要五十二毫秒。</a:t>
            </a:r>
            <a:endParaRPr lang="en-US" altLang="zh-TW" dirty="0"/>
          </a:p>
          <a:p>
            <a:r>
              <a:rPr lang="zh-TW" altLang="en-US" dirty="0"/>
              <a:t>而學生模型 </a:t>
            </a:r>
            <a:r>
              <a:rPr lang="en-US" altLang="zh-TW" dirty="0"/>
              <a:t>EfficientNet-Lite2 </a:t>
            </a:r>
            <a:r>
              <a:rPr lang="zh-TW" altLang="en-US" dirty="0"/>
              <a:t>的參數量只有六百一十萬，推論時間則縮短為三十七毫秒。</a:t>
            </a:r>
            <a:endParaRPr lang="en-US" altLang="zh-TW" dirty="0"/>
          </a:p>
          <a:p>
            <a:r>
              <a:rPr lang="zh-TW" altLang="en-US" dirty="0"/>
              <a:t>整體來說，參數減少了三十四％，推論速度則提升了約一點四倍。</a:t>
            </a:r>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15</a:t>
            </a:fld>
            <a:endParaRPr lang="zh-TW" altLang="en-US"/>
          </a:p>
        </p:txBody>
      </p:sp>
    </p:spTree>
    <p:extLst>
      <p:ext uri="{BB962C8B-B14F-4D97-AF65-F5344CB8AC3E}">
        <p14:creationId xmlns:p14="http://schemas.microsoft.com/office/powerpoint/2010/main" val="8172051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在分類結果的表現方面，教師模型，也就是</a:t>
            </a:r>
            <a:r>
              <a:rPr lang="en-US" altLang="zh-TW" sz="1200" dirty="0">
                <a:effectLst/>
                <a:latin typeface="Times New Roman" panose="02020603050405020304" pitchFamily="18" charset="0"/>
                <a:cs typeface="Times New Roman" panose="02020603050405020304" pitchFamily="18" charset="0"/>
              </a:rPr>
              <a:t>EfficientNet-B2</a:t>
            </a:r>
            <a:r>
              <a:rPr lang="zh-TW" altLang="en-US" sz="1200" dirty="0">
                <a:effectLst/>
                <a:latin typeface="Times New Roman" panose="02020603050405020304" pitchFamily="18" charset="0"/>
                <a:ea typeface="+mn-ea"/>
                <a:cs typeface="Times New Roman" panose="02020603050405020304" pitchFamily="18" charset="0"/>
              </a:rPr>
              <a:t>，</a:t>
            </a:r>
            <a:r>
              <a:rPr lang="zh-TW" altLang="en-US" dirty="0"/>
              <a:t>在測試集上的準確率為九十九點六％。</a:t>
            </a:r>
            <a:endParaRPr lang="en-US" altLang="zh-TW" dirty="0"/>
          </a:p>
          <a:p>
            <a:r>
              <a:rPr lang="zh-TW" altLang="en-US" dirty="0"/>
              <a:t>如果</a:t>
            </a:r>
            <a:r>
              <a:rPr lang="en-US" altLang="zh-TW" sz="1200" dirty="0">
                <a:effectLst/>
                <a:latin typeface="Times New Roman" panose="02020603050405020304" pitchFamily="18" charset="0"/>
                <a:cs typeface="Times New Roman" panose="02020603050405020304" pitchFamily="18" charset="0"/>
              </a:rPr>
              <a:t>EfficientNet-Lite2</a:t>
            </a:r>
            <a:r>
              <a:rPr lang="zh-TW" altLang="en-US" dirty="0"/>
              <a:t>沒有經過蒸餾訓練，準確率只有九十八％。</a:t>
            </a:r>
            <a:endParaRPr lang="en-US" altLang="zh-TW" dirty="0"/>
          </a:p>
          <a:p>
            <a:r>
              <a:rPr lang="zh-TW" altLang="en-US" dirty="0"/>
              <a:t>使用傳統知識蒸餾後，準確率提升到九十九％。</a:t>
            </a:r>
            <a:endParaRPr lang="en-US" altLang="zh-TW" dirty="0"/>
          </a:p>
          <a:p>
            <a:r>
              <a:rPr lang="zh-TW" altLang="en-US" dirty="0"/>
              <a:t>而我們提出的 </a:t>
            </a:r>
            <a:r>
              <a:rPr lang="en-US" altLang="zh-TW" dirty="0"/>
              <a:t>SBD-Net </a:t>
            </a:r>
            <a:r>
              <a:rPr lang="zh-TW" altLang="en-US" dirty="0"/>
              <a:t>則讓學生模型達到與教師模型相同的九十九點六％，顯示出在壓縮模型的同時，我們仍能保持教師模型的準確度。</a:t>
            </a:r>
          </a:p>
          <a:p>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16</a:t>
            </a:fld>
            <a:endParaRPr lang="zh-TW" altLang="en-US"/>
          </a:p>
        </p:txBody>
      </p:sp>
    </p:spTree>
    <p:extLst>
      <p:ext uri="{BB962C8B-B14F-4D97-AF65-F5344CB8AC3E}">
        <p14:creationId xmlns:p14="http://schemas.microsoft.com/office/powerpoint/2010/main" val="35415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經過剛剛實驗結果的觀察，我們可以看到使用我們的方法進行模型壓縮之後仍然可以維持很高的準確率。</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但即使如此，由於缺陷樣本在資料集中仍然屬於少數，所以學生模型在某些罕見類別上的偵測還是會受到限制。</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這將會是我們這個研究未來的改進方向和目標</a:t>
            </a:r>
          </a:p>
          <a:p>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17</a:t>
            </a:fld>
            <a:endParaRPr lang="zh-TW" altLang="en-US"/>
          </a:p>
        </p:txBody>
      </p:sp>
    </p:spTree>
    <p:extLst>
      <p:ext uri="{BB962C8B-B14F-4D97-AF65-F5344CB8AC3E}">
        <p14:creationId xmlns:p14="http://schemas.microsoft.com/office/powerpoint/2010/main" val="14466980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總結來說，我們提出的 </a:t>
            </a:r>
            <a:r>
              <a:rPr lang="en-US" altLang="zh-TW" dirty="0"/>
              <a:t>SBD-Net </a:t>
            </a:r>
            <a:r>
              <a:rPr lang="zh-TW" altLang="en-US" dirty="0"/>
              <a:t>框架，成功在參數減少三十四％、推論速度提升的同時，維持了九十九點六％的高準確率，</a:t>
            </a:r>
            <a:endParaRPr lang="en-US" altLang="zh-TW" dirty="0"/>
          </a:p>
          <a:p>
            <a:r>
              <a:rPr lang="zh-TW" altLang="en-US" dirty="0"/>
              <a:t>並且能夠在真實的工廠產線上完成部署，達成即時檢測的目標。</a:t>
            </a:r>
            <a:endParaRPr lang="en-US" altLang="zh-TW" dirty="0"/>
          </a:p>
          <a:p>
            <a:r>
              <a:rPr lang="zh-TW" altLang="en-US" dirty="0"/>
              <a:t>這表現出了我們的研究在工業應用中的實際應用價值，可以為及時自動化檢測提供了一個可行的解決方案。</a:t>
            </a:r>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18</a:t>
            </a:fld>
            <a:endParaRPr lang="zh-TW" altLang="en-US"/>
          </a:p>
        </p:txBody>
      </p:sp>
    </p:spTree>
    <p:extLst>
      <p:ext uri="{BB962C8B-B14F-4D97-AF65-F5344CB8AC3E}">
        <p14:creationId xmlns:p14="http://schemas.microsoft.com/office/powerpoint/2010/main" val="41205439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接下來的這一頁</a:t>
            </a:r>
            <a:endParaRPr lang="en-US" altLang="zh-TW" dirty="0"/>
          </a:p>
          <a:p>
            <a:r>
              <a:rPr lang="zh-TW" altLang="en-US" dirty="0"/>
              <a:t>我將針對本研究的「方法」、「步驟」與「結果」做一個重點整理。</a:t>
            </a:r>
            <a:endParaRPr lang="en-US" altLang="zh-TW" dirty="0"/>
          </a:p>
          <a:p>
            <a:r>
              <a:rPr lang="en-US" altLang="zh-TW" dirty="0">
                <a:sym typeface="Wingdings" panose="05000000000000000000" pitchFamily="2" charset="2"/>
              </a:rPr>
              <a:t></a:t>
            </a:r>
            <a:r>
              <a:rPr lang="zh-TW" altLang="en-US" dirty="0"/>
              <a:t>這一頁的內容會列入考試範圍，請大家要特別注意一下！</a:t>
            </a:r>
          </a:p>
          <a:p>
            <a:r>
              <a:rPr lang="zh-TW" altLang="en-US" b="1" dirty="0"/>
              <a:t>首先在方法部分，</a:t>
            </a:r>
            <a:br>
              <a:rPr lang="zh-TW" altLang="en-US" dirty="0"/>
            </a:br>
            <a:r>
              <a:rPr lang="zh-TW" altLang="en-US" dirty="0"/>
              <a:t>我們使用</a:t>
            </a:r>
            <a:r>
              <a:rPr lang="en-US" altLang="zh-TW" dirty="0"/>
              <a:t>EfficientNet-B2</a:t>
            </a:r>
            <a:r>
              <a:rPr lang="zh-TW" altLang="en-US" dirty="0"/>
              <a:t>作為教師模型，</a:t>
            </a:r>
            <a:r>
              <a:rPr lang="en-US" altLang="zh-TW" dirty="0"/>
              <a:t>EfficientNet-Lite2</a:t>
            </a:r>
            <a:r>
              <a:rPr lang="zh-TW" altLang="en-US" dirty="0"/>
              <a:t>作為學生模型，並且參考了</a:t>
            </a:r>
            <a:r>
              <a:rPr lang="en-US" altLang="zh-TW" dirty="0" err="1"/>
              <a:t>SimKD</a:t>
            </a:r>
            <a:r>
              <a:rPr lang="zh-TW" altLang="en-US" dirty="0"/>
              <a:t>的方法來知識蒸餾。最後將學生模型實際部署在生產線上的邊緣裝置。</a:t>
            </a:r>
          </a:p>
          <a:p>
            <a:r>
              <a:rPr lang="zh-TW" altLang="en-US" b="1" dirty="0"/>
              <a:t>步驟方面，</a:t>
            </a:r>
            <a:br>
              <a:rPr lang="zh-TW" altLang="en-US" dirty="0"/>
            </a:br>
            <a:r>
              <a:rPr lang="zh-TW" altLang="en-US" dirty="0"/>
              <a:t>我們先進行資料準備，包括蒐集並標註焊球影像。接著訓練教師模型，再透過知識蒸餾訓練學生模型，最後將學生模型應用到實際的邊緣裝置上進行即時缺陷檢測。</a:t>
            </a:r>
          </a:p>
          <a:p>
            <a:r>
              <a:rPr lang="zh-TW" altLang="en-US" b="1" dirty="0"/>
              <a:t>在結果方面，</a:t>
            </a:r>
            <a:br>
              <a:rPr lang="zh-TW" altLang="en-US" dirty="0"/>
            </a:br>
            <a:r>
              <a:rPr lang="en-US" altLang="zh-TW" dirty="0"/>
              <a:t>SBD-Net</a:t>
            </a:r>
            <a:r>
              <a:rPr lang="zh-TW" altLang="en-US" dirty="0"/>
              <a:t>讓模型的參數量減少了</a:t>
            </a:r>
            <a:r>
              <a:rPr lang="en-US" altLang="zh-TW" dirty="0"/>
              <a:t>34%</a:t>
            </a:r>
            <a:r>
              <a:rPr lang="zh-TW" altLang="en-US" dirty="0"/>
              <a:t>，推論速度提升</a:t>
            </a:r>
            <a:r>
              <a:rPr lang="en-US" altLang="zh-TW" dirty="0"/>
              <a:t>1.4</a:t>
            </a:r>
            <a:r>
              <a:rPr lang="zh-TW" altLang="en-US" dirty="0"/>
              <a:t>倍，而且學生模型在測試集上，仍然維持與教師模型一樣的準確率。這個方法已經在真實的產線環境中應用，證明它的實用性與可行性。</a:t>
            </a:r>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19</a:t>
            </a:fld>
            <a:endParaRPr lang="zh-TW" altLang="en-US"/>
          </a:p>
        </p:txBody>
      </p:sp>
    </p:spTree>
    <p:extLst>
      <p:ext uri="{BB962C8B-B14F-4D97-AF65-F5344CB8AC3E}">
        <p14:creationId xmlns:p14="http://schemas.microsoft.com/office/powerpoint/2010/main" val="168299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dirty="0"/>
              <a:t>以下是我的大鋼 接下來會分成以上這五個部分來做說明</a:t>
            </a:r>
            <a:endParaRPr lang="en-US" altLang="zh-TW" sz="1200" dirty="0"/>
          </a:p>
          <a:p>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2</a:t>
            </a:fld>
            <a:endParaRPr lang="zh-TW" altLang="en-US"/>
          </a:p>
        </p:txBody>
      </p:sp>
    </p:spTree>
    <p:extLst>
      <p:ext uri="{BB962C8B-B14F-4D97-AF65-F5344CB8AC3E}">
        <p14:creationId xmlns:p14="http://schemas.microsoft.com/office/powerpoint/2010/main" val="14677987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以上是我的報告，謝謝各位同學的聆聽</a:t>
            </a:r>
            <a:r>
              <a:rPr lang="en-US" altLang="zh-TW" dirty="0"/>
              <a:t>~~</a:t>
            </a:r>
          </a:p>
          <a:p>
            <a:endParaRPr lang="zh-TW" altLang="en-US"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23</a:t>
            </a:fld>
            <a:endParaRPr lang="zh-TW" altLang="en-US"/>
          </a:p>
        </p:txBody>
      </p:sp>
    </p:spTree>
    <p:extLst>
      <p:ext uri="{BB962C8B-B14F-4D97-AF65-F5344CB8AC3E}">
        <p14:creationId xmlns:p14="http://schemas.microsoft.com/office/powerpoint/2010/main" val="1971290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dirty="0"/>
              <a:t>首先是前言</a:t>
            </a:r>
            <a:endParaRPr lang="en-US" altLang="zh-TW" sz="1200" dirty="0"/>
          </a:p>
          <a:p>
            <a:r>
              <a:rPr lang="zh-TW" altLang="en-US" dirty="0"/>
              <a:t>在現代的電子封裝製程中，</a:t>
            </a:r>
            <a:r>
              <a:rPr lang="zh-TW" altLang="en-US" b="1" dirty="0"/>
              <a:t>焊錫是晶片與電路板之間重要的導電橋樑</a:t>
            </a:r>
            <a:r>
              <a:rPr lang="zh-TW" altLang="en-US" dirty="0"/>
              <a:t>。</a:t>
            </a:r>
            <a:endParaRPr lang="en-US" altLang="zh-TW" dirty="0"/>
          </a:p>
          <a:p>
            <a:r>
              <a:rPr lang="zh-TW" altLang="en-US" dirty="0"/>
              <a:t>焊錫的品質直接影響到整體產品的電性穩定度與可靠性。</a:t>
            </a:r>
            <a:endParaRPr lang="en-US" altLang="zh-TW" dirty="0"/>
          </a:p>
          <a:p>
            <a:r>
              <a:rPr lang="zh-TW" altLang="en-US" dirty="0"/>
              <a:t>所以這些焊錫的缺陷若沒有被及時發現，就可能影像產品的品質。</a:t>
            </a:r>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3</a:t>
            </a:fld>
            <a:endParaRPr lang="zh-TW" altLang="en-US"/>
          </a:p>
        </p:txBody>
      </p:sp>
    </p:spTree>
    <p:extLst>
      <p:ext uri="{BB962C8B-B14F-4D97-AF65-F5344CB8AC3E}">
        <p14:creationId xmlns:p14="http://schemas.microsoft.com/office/powerpoint/2010/main" val="1128803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過去常用的檢測方式是人工目視或基於傳統電腦視覺方法來檢查。但這些方式效率低、容易受人員主觀判斷而導致誤差。</a:t>
            </a:r>
            <a:br>
              <a:rPr lang="zh-TW" altLang="en-US" dirty="0"/>
            </a:br>
            <a:endParaRPr lang="en-US" altLang="zh-TW" dirty="0"/>
          </a:p>
          <a:p>
            <a:r>
              <a:rPr lang="zh-TW" altLang="en-US" dirty="0"/>
              <a:t>而近年來，深度學習模型在瑕疵檢測上表現優異，但是模型參數龐大、計算量高，不適合即時部署在邊緣裝置上，檢測速度也不高。</a:t>
            </a:r>
            <a:br>
              <a:rPr lang="zh-TW" altLang="en-US" dirty="0"/>
            </a:br>
            <a:r>
              <a:rPr lang="zh-TW" altLang="en-US" dirty="0"/>
              <a:t>因此，我們希望設計出一個</a:t>
            </a:r>
            <a:r>
              <a:rPr lang="zh-TW" altLang="en-US" b="1" dirty="0"/>
              <a:t>輕量化卻不犧牲準確度的模型</a:t>
            </a:r>
            <a:r>
              <a:rPr lang="zh-TW" altLang="en-US" dirty="0"/>
              <a:t>，來檢測我們電路板上焊錫的瑕疵。</a:t>
            </a:r>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4</a:t>
            </a:fld>
            <a:endParaRPr lang="zh-TW" altLang="en-US"/>
          </a:p>
        </p:txBody>
      </p:sp>
    </p:spTree>
    <p:extLst>
      <p:ext uri="{BB962C8B-B14F-4D97-AF65-F5344CB8AC3E}">
        <p14:creationId xmlns:p14="http://schemas.microsoft.com/office/powerpoint/2010/main" val="25720373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b="0" dirty="0"/>
              <a:t>因此本研究的目標就是去探討</a:t>
            </a:r>
            <a:endParaRPr lang="en-US" altLang="zh-TW" b="0" dirty="0"/>
          </a:p>
          <a:p>
            <a:r>
              <a:rPr lang="zh-TW" altLang="en-US" b="1" dirty="0"/>
              <a:t>如何在保持高準確率的同時，壓縮模型參數並加快推論速度</a:t>
            </a:r>
            <a:r>
              <a:rPr lang="zh-TW" altLang="en-US" dirty="0"/>
              <a:t>。</a:t>
            </a:r>
            <a:br>
              <a:rPr lang="zh-TW" altLang="en-US" dirty="0"/>
            </a:br>
            <a:r>
              <a:rPr lang="zh-TW" altLang="en-US" dirty="0"/>
              <a:t>目標是能將模型實際應用在工廠產線的邊緣裝置，以達到即時檢測的效果。</a:t>
            </a:r>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5</a:t>
            </a:fld>
            <a:endParaRPr lang="zh-TW" altLang="en-US"/>
          </a:p>
        </p:txBody>
      </p:sp>
    </p:spTree>
    <p:extLst>
      <p:ext uri="{BB962C8B-B14F-4D97-AF65-F5344CB8AC3E}">
        <p14:creationId xmlns:p14="http://schemas.microsoft.com/office/powerpoint/2010/main" val="3144719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dirty="0"/>
              <a:t>接著是文獻回顧的部分</a:t>
            </a:r>
            <a:endParaRPr lang="en-US" altLang="zh-TW" sz="1200" dirty="0"/>
          </a:p>
          <a:p>
            <a:r>
              <a:rPr lang="zh-TW" altLang="en-US" sz="1200" dirty="0"/>
              <a:t>在瑕疵檢測領域中，已有許多研究使用 </a:t>
            </a:r>
            <a:r>
              <a:rPr lang="en-US" altLang="zh-TW" sz="1200" dirty="0"/>
              <a:t>CNN </a:t>
            </a:r>
            <a:r>
              <a:rPr lang="zh-TW" altLang="en-US" sz="1200" dirty="0"/>
              <a:t>模型來達到高準確率。</a:t>
            </a:r>
            <a:endParaRPr lang="en-US" altLang="zh-TW" sz="1200" dirty="0"/>
          </a:p>
          <a:p>
            <a:r>
              <a:rPr lang="en-US" altLang="zh-TW" sz="1200" dirty="0"/>
              <a:t>W</a:t>
            </a:r>
            <a:r>
              <a:rPr lang="zh-TW" altLang="en-US" sz="1200" dirty="0"/>
              <a:t>學者等人就結合了改良版 </a:t>
            </a:r>
            <a:r>
              <a:rPr lang="en-US" altLang="zh-TW" sz="1200" dirty="0" err="1"/>
              <a:t>EfficientNet</a:t>
            </a:r>
            <a:r>
              <a:rPr lang="en-US" altLang="zh-TW" sz="1200" dirty="0"/>
              <a:t> </a:t>
            </a:r>
            <a:r>
              <a:rPr lang="zh-TW" altLang="en-US" sz="1200" dirty="0"/>
              <a:t>與啟發式演算法，提升了鍛造元件的缺陷檢測的表現。</a:t>
            </a:r>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6</a:t>
            </a:fld>
            <a:endParaRPr lang="zh-TW" altLang="en-US"/>
          </a:p>
        </p:txBody>
      </p:sp>
    </p:spTree>
    <p:extLst>
      <p:ext uri="{BB962C8B-B14F-4D97-AF65-F5344CB8AC3E}">
        <p14:creationId xmlns:p14="http://schemas.microsoft.com/office/powerpoint/2010/main" val="27327512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dirty="0"/>
              <a:t>而為了讓</a:t>
            </a:r>
            <a:r>
              <a:rPr lang="en-US" altLang="zh-TW" sz="1200" dirty="0"/>
              <a:t>CNN</a:t>
            </a:r>
            <a:r>
              <a:rPr lang="zh-TW" altLang="en-US" sz="1200" dirty="0"/>
              <a:t>模型的大小以及運算時間縮小，知識蒸餾 </a:t>
            </a:r>
            <a:r>
              <a:rPr lang="en-US" altLang="zh-TW" sz="1200" dirty="0"/>
              <a:t>(Knowledge Distillation) </a:t>
            </a:r>
            <a:r>
              <a:rPr lang="zh-TW" altLang="en-US" sz="1200" dirty="0"/>
              <a:t>的概念也漸漸的被廣泛應用。</a:t>
            </a:r>
            <a:endParaRPr lang="en-US" altLang="zh-TW" sz="1200" dirty="0"/>
          </a:p>
          <a:p>
            <a:r>
              <a:rPr lang="zh-TW" altLang="en-US" sz="1200" dirty="0"/>
              <a:t>例如，</a:t>
            </a:r>
            <a:r>
              <a:rPr lang="en-US" altLang="zh-TW" sz="1200" dirty="0"/>
              <a:t>H</a:t>
            </a:r>
            <a:r>
              <a:rPr lang="zh-TW" altLang="en-US" sz="1200" dirty="0"/>
              <a:t>學者等人提出了透過 軟標籤轉移知識，讓模型能夠在減少參數量的前提下，表現盡可能的接近大模型。</a:t>
            </a:r>
            <a:endParaRPr lang="en-US" altLang="zh-TW" sz="1200" dirty="0"/>
          </a:p>
          <a:p>
            <a:r>
              <a:rPr lang="en-US" altLang="zh-TW" dirty="0"/>
              <a:t>C</a:t>
            </a:r>
            <a:r>
              <a:rPr lang="zh-TW" altLang="en-US" dirty="0"/>
              <a:t>學者等人則進一步提出 </a:t>
            </a:r>
            <a:r>
              <a:rPr lang="en-US" altLang="zh-TW" dirty="0" err="1"/>
              <a:t>SimKD</a:t>
            </a:r>
            <a:r>
              <a:rPr lang="en-US" altLang="zh-TW" dirty="0"/>
              <a:t> </a:t>
            </a:r>
            <a:r>
              <a:rPr lang="zh-TW" altLang="en-US" dirty="0"/>
              <a:t>方法，透過重複利用 教師模型的分類器，並直接將更豐富的特徵表示傳授給學生模型。</a:t>
            </a:r>
            <a:endParaRPr lang="en-US" altLang="zh-TW" sz="1200" dirty="0"/>
          </a:p>
          <a:p>
            <a:r>
              <a:rPr lang="en-US" altLang="zh-TW" sz="1200" dirty="0"/>
              <a:t>Z</a:t>
            </a:r>
            <a:r>
              <a:rPr lang="zh-TW" altLang="en-US" sz="1200" dirty="0"/>
              <a:t>學者等人更是將知識蒸餾應用於工業瑕疵檢測中，證實了知識蒸餾應用於工業設備的可行性。</a:t>
            </a:r>
            <a:endParaRPr lang="en-US" altLang="zh-TW" sz="1200" dirty="0"/>
          </a:p>
          <a:p>
            <a:endParaRPr lang="en-US" altLang="zh-TW" sz="1200" dirty="0"/>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7</a:t>
            </a:fld>
            <a:endParaRPr lang="zh-TW" altLang="en-US"/>
          </a:p>
        </p:txBody>
      </p:sp>
    </p:spTree>
    <p:extLst>
      <p:ext uri="{BB962C8B-B14F-4D97-AF65-F5344CB8AC3E}">
        <p14:creationId xmlns:p14="http://schemas.microsoft.com/office/powerpoint/2010/main" val="1264553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稍微講一下知識蒸餾 </a:t>
            </a:r>
            <a:r>
              <a:rPr lang="en-US" altLang="zh-TW" sz="1200" dirty="0"/>
              <a:t>(Knowledge Distillation) </a:t>
            </a:r>
            <a:r>
              <a:rPr lang="zh-TW" altLang="en-US" sz="1200" dirty="0"/>
              <a:t>的概念</a:t>
            </a:r>
            <a:endParaRPr lang="en-US" altLang="zh-TW"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1" i="0" kern="1200" dirty="0">
                <a:solidFill>
                  <a:schemeClr val="tx1"/>
                </a:solidFill>
                <a:effectLst/>
                <a:latin typeface="+mn-lt"/>
                <a:ea typeface="+mn-ea"/>
                <a:cs typeface="+mn-cs"/>
              </a:rPr>
              <a:t>教師模型（</a:t>
            </a:r>
            <a:r>
              <a:rPr lang="en-US" altLang="zh-TW" sz="1200" b="1" i="0" kern="1200" dirty="0">
                <a:solidFill>
                  <a:schemeClr val="tx1"/>
                </a:solidFill>
                <a:effectLst/>
                <a:latin typeface="+mn-lt"/>
                <a:ea typeface="+mn-ea"/>
                <a:cs typeface="+mn-cs"/>
              </a:rPr>
              <a:t>Teacher Model</a:t>
            </a:r>
            <a:r>
              <a:rPr lang="zh-TW" altLang="en-US" sz="1200" b="1" i="0" kern="1200" dirty="0">
                <a:solidFill>
                  <a:schemeClr val="tx1"/>
                </a:solidFill>
                <a:effectLst/>
                <a:latin typeface="+mn-lt"/>
                <a:ea typeface="+mn-ea"/>
                <a:cs typeface="+mn-cs"/>
              </a:rPr>
              <a:t>）</a:t>
            </a:r>
            <a:br>
              <a:rPr lang="zh-TW" altLang="en-US" sz="1200" b="0" i="0" kern="1200" dirty="0">
                <a:solidFill>
                  <a:schemeClr val="tx1"/>
                </a:solidFill>
                <a:effectLst/>
                <a:latin typeface="+mn-lt"/>
                <a:ea typeface="+mn-ea"/>
                <a:cs typeface="+mn-cs"/>
              </a:rPr>
            </a:br>
            <a:r>
              <a:rPr lang="zh-TW" altLang="en-US" sz="1200" b="0" i="0" kern="1200" dirty="0">
                <a:solidFill>
                  <a:schemeClr val="tx1"/>
                </a:solidFill>
                <a:effectLst/>
                <a:latin typeface="+mn-lt"/>
                <a:ea typeface="+mn-ea"/>
                <a:cs typeface="+mn-cs"/>
              </a:rPr>
              <a:t>一般為經過充分預訓練的大型神經網路，能夠從數據中捕捉到豐富且細緻的知識。教師模型的輸出（通常為未經硬性標籤約束的邏輯或中間層特徵）包含了多層次、隱含的訊息，是知識轉移的主要來源。</a:t>
            </a:r>
          </a:p>
          <a:p>
            <a:r>
              <a:rPr lang="zh-TW" altLang="en-US" sz="1200" b="1" i="0" kern="1200" dirty="0">
                <a:solidFill>
                  <a:schemeClr val="tx1"/>
                </a:solidFill>
                <a:effectLst/>
                <a:latin typeface="+mn-lt"/>
                <a:ea typeface="+mn-ea"/>
                <a:cs typeface="+mn-cs"/>
              </a:rPr>
              <a:t>學生模型（</a:t>
            </a:r>
            <a:r>
              <a:rPr lang="en-US" altLang="zh-TW" sz="1200" b="1" i="0" kern="1200" dirty="0">
                <a:solidFill>
                  <a:schemeClr val="tx1"/>
                </a:solidFill>
                <a:effectLst/>
                <a:latin typeface="+mn-lt"/>
                <a:ea typeface="+mn-ea"/>
                <a:cs typeface="+mn-cs"/>
              </a:rPr>
              <a:t>Student Model</a:t>
            </a:r>
            <a:r>
              <a:rPr lang="zh-TW" altLang="en-US" sz="1200" b="1" i="0" kern="1200" dirty="0">
                <a:solidFill>
                  <a:schemeClr val="tx1"/>
                </a:solidFill>
                <a:effectLst/>
                <a:latin typeface="+mn-lt"/>
                <a:ea typeface="+mn-ea"/>
                <a:cs typeface="+mn-cs"/>
              </a:rPr>
              <a:t>）</a:t>
            </a:r>
            <a:br>
              <a:rPr lang="zh-TW" altLang="en-US" sz="1200" b="0" i="0" kern="1200" dirty="0">
                <a:solidFill>
                  <a:schemeClr val="tx1"/>
                </a:solidFill>
                <a:effectLst/>
                <a:latin typeface="+mn-lt"/>
                <a:ea typeface="+mn-ea"/>
                <a:cs typeface="+mn-cs"/>
              </a:rPr>
            </a:br>
            <a:r>
              <a:rPr lang="zh-TW" altLang="en-US" sz="1200" b="0" i="0" kern="1200" dirty="0">
                <a:solidFill>
                  <a:schemeClr val="tx1"/>
                </a:solidFill>
                <a:effectLst/>
                <a:latin typeface="+mn-lt"/>
                <a:ea typeface="+mn-ea"/>
                <a:cs typeface="+mn-cs"/>
              </a:rPr>
              <a:t>相對於教師模型，學生模型結構簡單、參數較少。學生模型透過模仿教師模型的輸出，學習其對輸入資料所做出的預測分布，以期在保持精度的同時大幅降低計算與部署成本。</a:t>
            </a:r>
            <a:endParaRPr lang="en-US" altLang="zh-TW" sz="1200" b="0" i="0" kern="1200" dirty="0">
              <a:solidFill>
                <a:schemeClr val="tx1"/>
              </a:solidFill>
              <a:effectLst/>
              <a:latin typeface="+mn-lt"/>
              <a:ea typeface="+mn-ea"/>
              <a:cs typeface="+mn-cs"/>
            </a:endParaRPr>
          </a:p>
          <a:p>
            <a:endParaRPr lang="en-US" altLang="zh-TW" sz="1200" b="0" i="0" kern="1200" dirty="0">
              <a:solidFill>
                <a:schemeClr val="tx1"/>
              </a:solidFill>
              <a:effectLst/>
              <a:latin typeface="+mn-lt"/>
              <a:ea typeface="+mn-ea"/>
              <a:cs typeface="+mn-cs"/>
            </a:endParaRPr>
          </a:p>
          <a:p>
            <a:r>
              <a:rPr lang="en-US" altLang="zh-TW" dirty="0"/>
              <a:t>Teacher </a:t>
            </a:r>
            <a:r>
              <a:rPr lang="zh-TW" altLang="en-US" dirty="0"/>
              <a:t>模型先完成訓練並學習到最佳權重，這些權重除了包含類別資訊，還包含了各類別彼此相異與相似的程度。可作為 </a:t>
            </a:r>
            <a:r>
              <a:rPr lang="en-US" altLang="zh-TW" dirty="0"/>
              <a:t>Student </a:t>
            </a:r>
            <a:r>
              <a:rPr lang="zh-TW" altLang="en-US" dirty="0"/>
              <a:t>模型的訓練指引。</a:t>
            </a:r>
            <a:endParaRPr lang="en-US" altLang="zh-TW" dirty="0"/>
          </a:p>
          <a:p>
            <a:endParaRPr lang="en-US" altLang="zh-TW" sz="1200" b="0" i="0" kern="1200" dirty="0">
              <a:solidFill>
                <a:schemeClr val="tx1"/>
              </a:solidFill>
              <a:effectLst/>
              <a:latin typeface="+mn-lt"/>
              <a:ea typeface="+mn-ea"/>
              <a:cs typeface="+mn-cs"/>
            </a:endParaRPr>
          </a:p>
          <a:p>
            <a:r>
              <a:rPr lang="en-US" altLang="zh-TW" dirty="0"/>
              <a:t>Student </a:t>
            </a:r>
            <a:r>
              <a:rPr lang="zh-TW" altLang="en-US" dirty="0"/>
              <a:t>模型的損失函數目標不再僅僅是最小化與原始標籤的誤差，而是優先讓其預測的機率分佈與 </a:t>
            </a:r>
            <a:r>
              <a:rPr lang="en-US" altLang="zh-TW" dirty="0"/>
              <a:t>Teacher </a:t>
            </a:r>
            <a:r>
              <a:rPr lang="zh-TW" altLang="en-US" dirty="0"/>
              <a:t>模型產生的機率分佈盡可能接近</a:t>
            </a:r>
            <a:endParaRPr lang="zh-TW" alt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endParaRPr lang="zh-TW" altLang="en-US" dirty="0"/>
          </a:p>
        </p:txBody>
      </p:sp>
      <p:sp>
        <p:nvSpPr>
          <p:cNvPr id="4" name="投影片編號版面配置區 3"/>
          <p:cNvSpPr>
            <a:spLocks noGrp="1"/>
          </p:cNvSpPr>
          <p:nvPr>
            <p:ph type="sldNum" sz="quarter" idx="5"/>
          </p:nvPr>
        </p:nvSpPr>
        <p:spPr/>
        <p:txBody>
          <a:bodyPr/>
          <a:lstStyle/>
          <a:p>
            <a:fld id="{95236E14-75AB-4D06-B238-FBE884E53D6B}" type="slidenum">
              <a:rPr lang="zh-TW" altLang="en-US" smtClean="0"/>
              <a:t>8</a:t>
            </a:fld>
            <a:endParaRPr lang="zh-TW" altLang="en-US"/>
          </a:p>
        </p:txBody>
      </p:sp>
    </p:spTree>
    <p:extLst>
      <p:ext uri="{BB962C8B-B14F-4D97-AF65-F5344CB8AC3E}">
        <p14:creationId xmlns:p14="http://schemas.microsoft.com/office/powerpoint/2010/main" val="26356560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基於這些文獻回顧，我們研究的主要目標有三個。</a:t>
            </a:r>
            <a:endParaRPr lang="en-US" altLang="zh-TW" dirty="0"/>
          </a:p>
          <a:p>
            <a:r>
              <a:rPr lang="zh-TW" altLang="en-US" dirty="0"/>
              <a:t>第一，我們希望設計一個知識蒸餾的訓練框架，讓輕量化模型能在邊緣裝置上保持高準確度。</a:t>
            </a:r>
            <a:endParaRPr lang="en-US" altLang="zh-TW" dirty="0"/>
          </a:p>
          <a:p>
            <a:r>
              <a:rPr lang="zh-TW" altLang="en-US" dirty="0"/>
              <a:t>第二，我們希望建立一個能真實反映產線情境的錫球缺陷資料集，並用它來驗證方法的有效性。</a:t>
            </a:r>
            <a:endParaRPr lang="en-US" altLang="zh-TW" dirty="0"/>
          </a:p>
          <a:p>
            <a:r>
              <a:rPr lang="zh-TW" altLang="en-US" dirty="0"/>
              <a:t>最後，我們希望能將這個模型實際部署在工廠環境，達成即時自動化的檢測。</a:t>
            </a:r>
          </a:p>
        </p:txBody>
      </p:sp>
      <p:sp>
        <p:nvSpPr>
          <p:cNvPr id="4" name="投影片編號版面配置區 3"/>
          <p:cNvSpPr>
            <a:spLocks noGrp="1"/>
          </p:cNvSpPr>
          <p:nvPr>
            <p:ph type="sldNum" sz="quarter" idx="5"/>
          </p:nvPr>
        </p:nvSpPr>
        <p:spPr/>
        <p:txBody>
          <a:bodyPr/>
          <a:lstStyle/>
          <a:p>
            <a:fld id="{4CAEFC52-23B2-4FD9-8377-6D2DE01D2AA3}" type="slidenum">
              <a:rPr lang="zh-TW" altLang="en-US" smtClean="0"/>
              <a:t>9</a:t>
            </a:fld>
            <a:endParaRPr lang="zh-TW" altLang="en-US"/>
          </a:p>
        </p:txBody>
      </p:sp>
    </p:spTree>
    <p:extLst>
      <p:ext uri="{BB962C8B-B14F-4D97-AF65-F5344CB8AC3E}">
        <p14:creationId xmlns:p14="http://schemas.microsoft.com/office/powerpoint/2010/main" val="35514723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89029" y="0"/>
            <a:ext cx="498971" cy="1885220"/>
            <a:chOff x="0" y="0"/>
            <a:chExt cx="665295" cy="2513626"/>
          </a:xfrm>
        </p:grpSpPr>
        <p:grpSp>
          <p:nvGrpSpPr>
            <p:cNvPr id="3" name="Group 3"/>
            <p:cNvGrpSpPr/>
            <p:nvPr/>
          </p:nvGrpSpPr>
          <p:grpSpPr>
            <a:xfrm>
              <a:off x="0" y="1848332"/>
              <a:ext cx="665295" cy="665295"/>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53439"/>
              </a:soli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6" name="Group 6"/>
            <p:cNvGrpSpPr/>
            <p:nvPr/>
          </p:nvGrpSpPr>
          <p:grpSpPr>
            <a:xfrm>
              <a:off x="0" y="924166"/>
              <a:ext cx="665295" cy="66529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53439"/>
              </a:soli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9" name="Group 9"/>
            <p:cNvGrpSpPr/>
            <p:nvPr/>
          </p:nvGrpSpPr>
          <p:grpSpPr>
            <a:xfrm>
              <a:off x="0" y="0"/>
              <a:ext cx="665295" cy="665295"/>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53439"/>
              </a:soli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grpSp>
        <p:nvGrpSpPr>
          <p:cNvPr id="12" name="Group 12"/>
          <p:cNvGrpSpPr/>
          <p:nvPr/>
        </p:nvGrpSpPr>
        <p:grpSpPr>
          <a:xfrm>
            <a:off x="-332619" y="-329671"/>
            <a:ext cx="4351887" cy="1990848"/>
            <a:chOff x="0" y="0"/>
            <a:chExt cx="5802517" cy="2654464"/>
          </a:xfrm>
        </p:grpSpPr>
        <p:grpSp>
          <p:nvGrpSpPr>
            <p:cNvPr id="13" name="Group 13"/>
            <p:cNvGrpSpPr/>
            <p:nvPr/>
          </p:nvGrpSpPr>
          <p:grpSpPr>
            <a:xfrm rot="5400000">
              <a:off x="1101484" y="201767"/>
              <a:ext cx="1351213" cy="3554180"/>
              <a:chOff x="0" y="0"/>
              <a:chExt cx="270933" cy="712653"/>
            </a:xfrm>
          </p:grpSpPr>
          <p:sp>
            <p:nvSpPr>
              <p:cNvPr id="14" name="Freeform 14"/>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5" name="TextBox 15"/>
              <p:cNvSpPr txBox="1"/>
              <p:nvPr/>
            </p:nvSpPr>
            <p:spPr>
              <a:xfrm>
                <a:off x="0" y="-38100"/>
                <a:ext cx="270933" cy="750753"/>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16" name="Group 16"/>
            <p:cNvGrpSpPr/>
            <p:nvPr/>
          </p:nvGrpSpPr>
          <p:grpSpPr>
            <a:xfrm rot="5400000">
              <a:off x="4095944" y="947891"/>
              <a:ext cx="1351213" cy="2061932"/>
              <a:chOff x="0" y="0"/>
              <a:chExt cx="270933" cy="413440"/>
            </a:xfrm>
          </p:grpSpPr>
          <p:sp>
            <p:nvSpPr>
              <p:cNvPr id="17" name="Freeform 17"/>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8" name="TextBox 18"/>
              <p:cNvSpPr txBox="1"/>
              <p:nvPr/>
            </p:nvSpPr>
            <p:spPr>
              <a:xfrm>
                <a:off x="0" y="-38100"/>
                <a:ext cx="270933" cy="451540"/>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19" name="Group 19"/>
            <p:cNvGrpSpPr/>
            <p:nvPr/>
          </p:nvGrpSpPr>
          <p:grpSpPr>
            <a:xfrm rot="5400000">
              <a:off x="2347277" y="-2347277"/>
              <a:ext cx="1107963" cy="5802517"/>
              <a:chOff x="0" y="0"/>
              <a:chExt cx="222159" cy="1163470"/>
            </a:xfrm>
          </p:grpSpPr>
          <p:sp>
            <p:nvSpPr>
              <p:cNvPr id="20" name="Freeform 20"/>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1" name="TextBox 21"/>
              <p:cNvSpPr txBox="1"/>
              <p:nvPr/>
            </p:nvSpPr>
            <p:spPr>
              <a:xfrm>
                <a:off x="0" y="-38100"/>
                <a:ext cx="222159" cy="1201570"/>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grpSp>
        <p:nvGrpSpPr>
          <p:cNvPr id="22" name="Group 22"/>
          <p:cNvGrpSpPr/>
          <p:nvPr/>
        </p:nvGrpSpPr>
        <p:grpSpPr>
          <a:xfrm rot="-5400000">
            <a:off x="-1385711" y="2752370"/>
            <a:ext cx="3355440" cy="1535005"/>
            <a:chOff x="0" y="0"/>
            <a:chExt cx="4473920" cy="2046674"/>
          </a:xfrm>
        </p:grpSpPr>
        <p:grpSp>
          <p:nvGrpSpPr>
            <p:cNvPr id="23" name="Group 23"/>
            <p:cNvGrpSpPr/>
            <p:nvPr/>
          </p:nvGrpSpPr>
          <p:grpSpPr>
            <a:xfrm rot="5400000">
              <a:off x="849278" y="155569"/>
              <a:ext cx="1041827" cy="2740383"/>
              <a:chOff x="0" y="0"/>
              <a:chExt cx="270933" cy="712653"/>
            </a:xfrm>
          </p:grpSpPr>
          <p:sp>
            <p:nvSpPr>
              <p:cNvPr id="24" name="Freeform 24"/>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25" name="TextBox 25"/>
              <p:cNvSpPr txBox="1"/>
              <p:nvPr/>
            </p:nvSpPr>
            <p:spPr>
              <a:xfrm>
                <a:off x="0" y="-38100"/>
                <a:ext cx="270933" cy="750753"/>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26" name="Group 26"/>
            <p:cNvGrpSpPr/>
            <p:nvPr/>
          </p:nvGrpSpPr>
          <p:grpSpPr>
            <a:xfrm rot="5400000">
              <a:off x="3158100" y="730854"/>
              <a:ext cx="1041827" cy="1589814"/>
              <a:chOff x="0" y="0"/>
              <a:chExt cx="270933" cy="413440"/>
            </a:xfrm>
          </p:grpSpPr>
          <p:sp>
            <p:nvSpPr>
              <p:cNvPr id="27" name="Freeform 27"/>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8" name="TextBox 28"/>
              <p:cNvSpPr txBox="1"/>
              <p:nvPr/>
            </p:nvSpPr>
            <p:spPr>
              <a:xfrm>
                <a:off x="0" y="-38100"/>
                <a:ext cx="270933" cy="451540"/>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29" name="Group 29"/>
            <p:cNvGrpSpPr/>
            <p:nvPr/>
          </p:nvGrpSpPr>
          <p:grpSpPr>
            <a:xfrm rot="5400000">
              <a:off x="1809823" y="-1809823"/>
              <a:ext cx="854274" cy="4473920"/>
              <a:chOff x="0" y="0"/>
              <a:chExt cx="222159" cy="1163470"/>
            </a:xfrm>
          </p:grpSpPr>
          <p:sp>
            <p:nvSpPr>
              <p:cNvPr id="30" name="Freeform 30"/>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31" name="TextBox 31"/>
              <p:cNvSpPr txBox="1"/>
              <p:nvPr/>
            </p:nvSpPr>
            <p:spPr>
              <a:xfrm>
                <a:off x="0" y="-38100"/>
                <a:ext cx="222159" cy="1201570"/>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grpSp>
        <p:nvGrpSpPr>
          <p:cNvPr id="32" name="Group 32"/>
          <p:cNvGrpSpPr/>
          <p:nvPr/>
        </p:nvGrpSpPr>
        <p:grpSpPr>
          <a:xfrm rot="-10800000">
            <a:off x="14078988" y="8524752"/>
            <a:ext cx="4351887" cy="1990848"/>
            <a:chOff x="0" y="0"/>
            <a:chExt cx="5802517" cy="2654464"/>
          </a:xfrm>
        </p:grpSpPr>
        <p:grpSp>
          <p:nvGrpSpPr>
            <p:cNvPr id="33" name="Group 33"/>
            <p:cNvGrpSpPr/>
            <p:nvPr/>
          </p:nvGrpSpPr>
          <p:grpSpPr>
            <a:xfrm rot="5400000">
              <a:off x="1101484" y="201767"/>
              <a:ext cx="1351213" cy="3554180"/>
              <a:chOff x="0" y="0"/>
              <a:chExt cx="270933" cy="712653"/>
            </a:xfrm>
          </p:grpSpPr>
          <p:sp>
            <p:nvSpPr>
              <p:cNvPr id="34" name="Freeform 34"/>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35" name="TextBox 35"/>
              <p:cNvSpPr txBox="1"/>
              <p:nvPr/>
            </p:nvSpPr>
            <p:spPr>
              <a:xfrm>
                <a:off x="0" y="-38100"/>
                <a:ext cx="270933" cy="750753"/>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36" name="Group 36"/>
            <p:cNvGrpSpPr/>
            <p:nvPr/>
          </p:nvGrpSpPr>
          <p:grpSpPr>
            <a:xfrm rot="5400000">
              <a:off x="4095944" y="947891"/>
              <a:ext cx="1351213" cy="2061932"/>
              <a:chOff x="0" y="0"/>
              <a:chExt cx="270933" cy="413440"/>
            </a:xfrm>
          </p:grpSpPr>
          <p:sp>
            <p:nvSpPr>
              <p:cNvPr id="37" name="Freeform 37"/>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38" name="TextBox 38"/>
              <p:cNvSpPr txBox="1"/>
              <p:nvPr/>
            </p:nvSpPr>
            <p:spPr>
              <a:xfrm>
                <a:off x="0" y="-38100"/>
                <a:ext cx="270933" cy="451540"/>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39" name="Group 39"/>
            <p:cNvGrpSpPr/>
            <p:nvPr/>
          </p:nvGrpSpPr>
          <p:grpSpPr>
            <a:xfrm rot="5400000">
              <a:off x="2347277" y="-2347277"/>
              <a:ext cx="1107963" cy="5802517"/>
              <a:chOff x="0" y="0"/>
              <a:chExt cx="222159" cy="1163470"/>
            </a:xfrm>
          </p:grpSpPr>
          <p:sp>
            <p:nvSpPr>
              <p:cNvPr id="40" name="Freeform 40"/>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41" name="TextBox 41"/>
              <p:cNvSpPr txBox="1"/>
              <p:nvPr/>
            </p:nvSpPr>
            <p:spPr>
              <a:xfrm>
                <a:off x="0" y="-38100"/>
                <a:ext cx="222159" cy="1201570"/>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grpSp>
        <p:nvGrpSpPr>
          <p:cNvPr id="42" name="Group 42"/>
          <p:cNvGrpSpPr/>
          <p:nvPr/>
        </p:nvGrpSpPr>
        <p:grpSpPr>
          <a:xfrm rot="5400000">
            <a:off x="16349083" y="5919047"/>
            <a:ext cx="3355440" cy="1535005"/>
            <a:chOff x="0" y="0"/>
            <a:chExt cx="4473920" cy="2046674"/>
          </a:xfrm>
        </p:grpSpPr>
        <p:grpSp>
          <p:nvGrpSpPr>
            <p:cNvPr id="43" name="Group 43"/>
            <p:cNvGrpSpPr/>
            <p:nvPr/>
          </p:nvGrpSpPr>
          <p:grpSpPr>
            <a:xfrm rot="5400000">
              <a:off x="849278" y="155569"/>
              <a:ext cx="1041827" cy="2740383"/>
              <a:chOff x="0" y="0"/>
              <a:chExt cx="270933" cy="712653"/>
            </a:xfrm>
          </p:grpSpPr>
          <p:sp>
            <p:nvSpPr>
              <p:cNvPr id="44" name="Freeform 44"/>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45" name="TextBox 45"/>
              <p:cNvSpPr txBox="1"/>
              <p:nvPr/>
            </p:nvSpPr>
            <p:spPr>
              <a:xfrm>
                <a:off x="0" y="-38100"/>
                <a:ext cx="270933" cy="750753"/>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46" name="Group 46"/>
            <p:cNvGrpSpPr/>
            <p:nvPr/>
          </p:nvGrpSpPr>
          <p:grpSpPr>
            <a:xfrm rot="5400000">
              <a:off x="3158100" y="730854"/>
              <a:ext cx="1041827" cy="1589814"/>
              <a:chOff x="0" y="0"/>
              <a:chExt cx="270933" cy="413440"/>
            </a:xfrm>
          </p:grpSpPr>
          <p:sp>
            <p:nvSpPr>
              <p:cNvPr id="47" name="Freeform 47"/>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48" name="TextBox 48"/>
              <p:cNvSpPr txBox="1"/>
              <p:nvPr/>
            </p:nvSpPr>
            <p:spPr>
              <a:xfrm>
                <a:off x="0" y="-38100"/>
                <a:ext cx="270933" cy="451540"/>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49" name="Group 49"/>
            <p:cNvGrpSpPr/>
            <p:nvPr/>
          </p:nvGrpSpPr>
          <p:grpSpPr>
            <a:xfrm rot="5400000">
              <a:off x="1809823" y="-1809823"/>
              <a:ext cx="854274" cy="4473920"/>
              <a:chOff x="0" y="0"/>
              <a:chExt cx="222159" cy="1163470"/>
            </a:xfrm>
          </p:grpSpPr>
          <p:sp>
            <p:nvSpPr>
              <p:cNvPr id="50" name="Freeform 50"/>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51" name="TextBox 51"/>
              <p:cNvSpPr txBox="1"/>
              <p:nvPr/>
            </p:nvSpPr>
            <p:spPr>
              <a:xfrm>
                <a:off x="0" y="-38100"/>
                <a:ext cx="222159" cy="1201570"/>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grpSp>
        <p:nvGrpSpPr>
          <p:cNvPr id="52" name="Group 52"/>
          <p:cNvGrpSpPr/>
          <p:nvPr/>
        </p:nvGrpSpPr>
        <p:grpSpPr>
          <a:xfrm rot="62837">
            <a:off x="42523" y="8315690"/>
            <a:ext cx="498971" cy="1885220"/>
            <a:chOff x="0" y="0"/>
            <a:chExt cx="665295" cy="2513626"/>
          </a:xfrm>
        </p:grpSpPr>
        <p:grpSp>
          <p:nvGrpSpPr>
            <p:cNvPr id="53" name="Group 53"/>
            <p:cNvGrpSpPr/>
            <p:nvPr/>
          </p:nvGrpSpPr>
          <p:grpSpPr>
            <a:xfrm>
              <a:off x="0" y="1848332"/>
              <a:ext cx="665295" cy="665295"/>
              <a:chOff x="0" y="0"/>
              <a:chExt cx="812800" cy="812800"/>
            </a:xfrm>
          </p:grpSpPr>
          <p:sp>
            <p:nvSpPr>
              <p:cNvPr id="54" name="Freeform 5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53439"/>
              </a:solidFill>
            </p:spPr>
          </p:sp>
          <p:sp>
            <p:nvSpPr>
              <p:cNvPr id="55" name="TextBox 55"/>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56" name="Group 56"/>
            <p:cNvGrpSpPr/>
            <p:nvPr/>
          </p:nvGrpSpPr>
          <p:grpSpPr>
            <a:xfrm>
              <a:off x="0" y="924166"/>
              <a:ext cx="665295" cy="665295"/>
              <a:chOff x="0" y="0"/>
              <a:chExt cx="812800" cy="812800"/>
            </a:xfrm>
          </p:grpSpPr>
          <p:sp>
            <p:nvSpPr>
              <p:cNvPr id="57" name="Freeform 5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53439"/>
              </a:solidFill>
            </p:spPr>
          </p:sp>
          <p:sp>
            <p:nvSpPr>
              <p:cNvPr id="58" name="TextBox 58"/>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nvGrpSpPr>
            <p:cNvPr id="59" name="Group 59"/>
            <p:cNvGrpSpPr/>
            <p:nvPr/>
          </p:nvGrpSpPr>
          <p:grpSpPr>
            <a:xfrm>
              <a:off x="0" y="0"/>
              <a:ext cx="665295" cy="665295"/>
              <a:chOff x="0" y="0"/>
              <a:chExt cx="812800" cy="812800"/>
            </a:xfrm>
          </p:grpSpPr>
          <p:sp>
            <p:nvSpPr>
              <p:cNvPr id="60" name="Freeform 6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53439"/>
              </a:solidFill>
            </p:spPr>
          </p:sp>
          <p:sp>
            <p:nvSpPr>
              <p:cNvPr id="61" name="TextBox 61"/>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latin typeface="Calibri" panose="020F0502020204030204" pitchFamily="34" charset="0"/>
                  <a:ea typeface="Calibri" panose="020F0502020204030204" pitchFamily="34" charset="0"/>
                  <a:cs typeface="Calibri" panose="020F0502020204030204" pitchFamily="34" charset="0"/>
                </a:endParaRPr>
              </a:p>
            </p:txBody>
          </p:sp>
        </p:grpSp>
      </p:grpSp>
      <p:grpSp>
        <p:nvGrpSpPr>
          <p:cNvPr id="62" name="Group 62"/>
          <p:cNvGrpSpPr/>
          <p:nvPr/>
        </p:nvGrpSpPr>
        <p:grpSpPr>
          <a:xfrm>
            <a:off x="1719817" y="2024007"/>
            <a:ext cx="14848365" cy="5862834"/>
            <a:chOff x="0" y="0"/>
            <a:chExt cx="3564114" cy="1228862"/>
          </a:xfrm>
        </p:grpSpPr>
        <p:sp>
          <p:nvSpPr>
            <p:cNvPr id="63" name="Freeform 63"/>
            <p:cNvSpPr/>
            <p:nvPr/>
          </p:nvSpPr>
          <p:spPr>
            <a:xfrm>
              <a:off x="0" y="0"/>
              <a:ext cx="3564113" cy="1228862"/>
            </a:xfrm>
            <a:custGeom>
              <a:avLst/>
              <a:gdLst/>
              <a:ahLst/>
              <a:cxnLst/>
              <a:rect l="l" t="t" r="r" b="b"/>
              <a:pathLst>
                <a:path w="3564113" h="1228862">
                  <a:moveTo>
                    <a:pt x="0" y="0"/>
                  </a:moveTo>
                  <a:lnTo>
                    <a:pt x="3564113" y="0"/>
                  </a:lnTo>
                  <a:lnTo>
                    <a:pt x="3564113" y="1228862"/>
                  </a:lnTo>
                  <a:lnTo>
                    <a:pt x="0" y="1228862"/>
                  </a:lnTo>
                  <a:close/>
                </a:path>
              </a:pathLst>
            </a:custGeom>
            <a:solidFill>
              <a:srgbClr val="B29E84">
                <a:alpha val="23922"/>
              </a:srgbClr>
            </a:solidFill>
          </p:spPr>
        </p:sp>
        <p:sp>
          <p:nvSpPr>
            <p:cNvPr id="64" name="TextBox 64"/>
            <p:cNvSpPr txBox="1"/>
            <p:nvPr/>
          </p:nvSpPr>
          <p:spPr>
            <a:xfrm>
              <a:off x="0" y="-38100"/>
              <a:ext cx="3564114" cy="1266962"/>
            </a:xfrm>
            <a:prstGeom prst="rect">
              <a:avLst/>
            </a:prstGeom>
          </p:spPr>
          <p:txBody>
            <a:bodyPr lIns="50800" tIns="50800" rIns="50800" bIns="50800" rtlCol="0" anchor="ctr"/>
            <a:lstStyle/>
            <a:p>
              <a:pPr algn="ctr">
                <a:lnSpc>
                  <a:spcPts val="2659"/>
                </a:lnSpc>
              </a:pPr>
              <a:endParaRPr>
                <a:latin typeface="Calibri" panose="020F0502020204030204" pitchFamily="34" charset="0"/>
                <a:ea typeface="Calibri" panose="020F0502020204030204" pitchFamily="34" charset="0"/>
                <a:cs typeface="Calibri" panose="020F0502020204030204" pitchFamily="34" charset="0"/>
              </a:endParaRPr>
            </a:p>
          </p:txBody>
        </p:sp>
      </p:grpSp>
      <p:sp>
        <p:nvSpPr>
          <p:cNvPr id="66" name="TextBox 66"/>
          <p:cNvSpPr txBox="1"/>
          <p:nvPr/>
        </p:nvSpPr>
        <p:spPr>
          <a:xfrm>
            <a:off x="1719813" y="2684152"/>
            <a:ext cx="14796116" cy="2031325"/>
          </a:xfrm>
          <a:prstGeom prst="rect">
            <a:avLst/>
          </a:prstGeom>
        </p:spPr>
        <p:txBody>
          <a:bodyPr wrap="square" lIns="0" tIns="0" rIns="0" bIns="0" rtlCol="0" anchor="t">
            <a:spAutoFit/>
          </a:bodyPr>
          <a:lstStyle/>
          <a:p>
            <a:pPr algn="ctr"/>
            <a:r>
              <a:rPr lang="en-US" altLang="zh-TW" sz="6600" b="1" dirty="0">
                <a:solidFill>
                  <a:srgbClr val="253439"/>
                </a:solidFill>
                <a:latin typeface="Times New Roman" panose="02020603050405020304" pitchFamily="18" charset="0"/>
                <a:ea typeface="Calibri" panose="020F0502020204030204" pitchFamily="34" charset="0"/>
                <a:cs typeface="Times New Roman" panose="02020603050405020304" pitchFamily="18" charset="0"/>
                <a:sym typeface="仿宋體"/>
              </a:rPr>
              <a:t>A Knowledge Distillation Framework for Real-Time Solder Ball Defect Detection</a:t>
            </a:r>
            <a:endParaRPr lang="en-US" sz="6600" b="1" dirty="0">
              <a:solidFill>
                <a:srgbClr val="253439"/>
              </a:solidFill>
              <a:latin typeface="Times New Roman" panose="02020603050405020304" pitchFamily="18" charset="0"/>
              <a:ea typeface="Calibri" panose="020F0502020204030204" pitchFamily="34" charset="0"/>
              <a:cs typeface="Times New Roman" panose="02020603050405020304" pitchFamily="18" charset="0"/>
              <a:sym typeface="仿宋體"/>
            </a:endParaRPr>
          </a:p>
        </p:txBody>
      </p:sp>
      <p:pic>
        <p:nvPicPr>
          <p:cNvPr id="68" name="圖片 67">
            <a:extLst>
              <a:ext uri="{FF2B5EF4-FFF2-40B4-BE49-F238E27FC236}">
                <a16:creationId xmlns:a16="http://schemas.microsoft.com/office/drawing/2014/main" id="{19BB0F7D-9124-4821-9241-E4DCCBE4F0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67413" y="141362"/>
            <a:ext cx="1579106" cy="1579106"/>
          </a:xfrm>
          <a:prstGeom prst="rect">
            <a:avLst/>
          </a:prstGeom>
        </p:spPr>
      </p:pic>
      <p:sp>
        <p:nvSpPr>
          <p:cNvPr id="71" name="Text Box 4">
            <a:extLst>
              <a:ext uri="{FF2B5EF4-FFF2-40B4-BE49-F238E27FC236}">
                <a16:creationId xmlns:a16="http://schemas.microsoft.com/office/drawing/2014/main" id="{5EF2D84D-9C78-4EA4-B6BC-401D004FBB5F}"/>
              </a:ext>
            </a:extLst>
          </p:cNvPr>
          <p:cNvSpPr txBox="1">
            <a:spLocks noChangeArrowheads="1"/>
          </p:cNvSpPr>
          <p:nvPr/>
        </p:nvSpPr>
        <p:spPr bwMode="auto">
          <a:xfrm>
            <a:off x="5732353" y="5375622"/>
            <a:ext cx="6771036" cy="2292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tx2"/>
              </a:buClr>
              <a:buSzPct val="70000"/>
              <a:buFont typeface="Wingdings" panose="05000000000000000000" pitchFamily="2" charset="2"/>
              <a:buChar char="l"/>
              <a:defRPr kumimoji="1" sz="3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70000"/>
              <a:buFont typeface="Wingdings" panose="05000000000000000000" pitchFamily="2" charset="2"/>
              <a:buChar char="l"/>
              <a:defRPr kumimoji="1" sz="2600">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accent1"/>
              </a:buClr>
              <a:buSzPct val="70000"/>
              <a:buFont typeface="Wingdings" panose="05000000000000000000" pitchFamily="2" charset="2"/>
              <a:buChar char="l"/>
              <a:defRPr kumimoji="1" sz="23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tx2"/>
              </a:buClr>
              <a:buSzPct val="75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folHlink"/>
              </a:buClr>
              <a:buSzPct val="8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lgn="ctr" eaLnBrk="1" hangingPunct="1">
              <a:spcBef>
                <a:spcPts val="600"/>
              </a:spcBef>
              <a:buClrTx/>
              <a:buSzTx/>
              <a:buFontTx/>
              <a:buNone/>
            </a:pPr>
            <a:r>
              <a:rPr lang="en-US" altLang="zh-TW" sz="3200" dirty="0">
                <a:latin typeface="Times New Roman" panose="02020603050405020304" pitchFamily="18" charset="0"/>
                <a:ea typeface="標楷體" panose="03000509000000000000" pitchFamily="65" charset="-120"/>
                <a:cs typeface="Times New Roman" panose="02020603050405020304" pitchFamily="18" charset="0"/>
              </a:rPr>
              <a:t>Presented by: </a:t>
            </a:r>
            <a:r>
              <a:rPr kumimoji="0" lang="zh-TW" altLang="en-US" sz="3200" dirty="0">
                <a:latin typeface="Times New Roman" panose="02020603050405020304" pitchFamily="18" charset="0"/>
                <a:ea typeface="標楷體" panose="03000509000000000000" pitchFamily="65" charset="-120"/>
                <a:cs typeface="Times New Roman" panose="02020603050405020304" pitchFamily="18" charset="0"/>
              </a:rPr>
              <a:t>傅楸善 </a:t>
            </a:r>
            <a:r>
              <a:rPr kumimoji="0" lang="en-US" altLang="zh-TW" sz="3200" dirty="0">
                <a:latin typeface="Times New Roman" panose="02020603050405020304" pitchFamily="18" charset="0"/>
                <a:ea typeface="標楷體" panose="03000509000000000000" pitchFamily="65" charset="-120"/>
                <a:cs typeface="Times New Roman" panose="02020603050405020304" pitchFamily="18" charset="0"/>
              </a:rPr>
              <a:t>&amp;</a:t>
            </a:r>
            <a:r>
              <a:rPr kumimoji="0" lang="zh-TW" altLang="en-US" sz="3200" dirty="0">
                <a:latin typeface="Times New Roman" panose="02020603050405020304" pitchFamily="18" charset="0"/>
                <a:ea typeface="標楷體" panose="03000509000000000000" pitchFamily="65" charset="-120"/>
                <a:cs typeface="Times New Roman" panose="02020603050405020304" pitchFamily="18" charset="0"/>
              </a:rPr>
              <a:t> 林宛萱</a:t>
            </a:r>
            <a:r>
              <a:rPr lang="zh-TW" altLang="en-US" sz="3200" dirty="0">
                <a:latin typeface="Times New Roman" panose="02020603050405020304" pitchFamily="18" charset="0"/>
                <a:ea typeface="標楷體" panose="03000509000000000000" pitchFamily="65" charset="-120"/>
                <a:cs typeface="Times New Roman" panose="02020603050405020304" pitchFamily="18" charset="0"/>
              </a:rPr>
              <a:t> </a:t>
            </a:r>
          </a:p>
          <a:p>
            <a:pPr algn="ctr" eaLnBrk="1" hangingPunct="1">
              <a:spcBef>
                <a:spcPts val="600"/>
              </a:spcBef>
              <a:buClrTx/>
              <a:buSzTx/>
              <a:buFontTx/>
              <a:buNone/>
            </a:pPr>
            <a:r>
              <a:rPr lang="en-US" altLang="zh-TW" sz="3200" dirty="0">
                <a:latin typeface="Times New Roman" panose="02020603050405020304" pitchFamily="18" charset="0"/>
                <a:ea typeface="標楷體" panose="03000509000000000000" pitchFamily="65" charset="-120"/>
                <a:cs typeface="Times New Roman" panose="02020603050405020304" pitchFamily="18" charset="0"/>
              </a:rPr>
              <a:t>Phone number: 0910-215-621</a:t>
            </a:r>
          </a:p>
          <a:p>
            <a:pPr algn="ctr" eaLnBrk="1" hangingPunct="1">
              <a:spcBef>
                <a:spcPts val="600"/>
              </a:spcBef>
              <a:buClrTx/>
              <a:buSzTx/>
              <a:buNone/>
            </a:pPr>
            <a:r>
              <a:rPr lang="en-US" altLang="zh-TW" sz="3200" dirty="0">
                <a:latin typeface="Times New Roman" panose="02020603050405020304" pitchFamily="18" charset="0"/>
                <a:ea typeface="標楷體" panose="03000509000000000000" pitchFamily="65" charset="-120"/>
                <a:cs typeface="Times New Roman" panose="02020603050405020304" pitchFamily="18" charset="0"/>
              </a:rPr>
              <a:t>Email: r14945029@ntu.edu.tw</a:t>
            </a:r>
          </a:p>
          <a:p>
            <a:pPr algn="ctr" eaLnBrk="1" hangingPunct="1">
              <a:spcBef>
                <a:spcPts val="600"/>
              </a:spcBef>
              <a:buClrTx/>
              <a:buSzTx/>
              <a:buFontTx/>
              <a:buNone/>
            </a:pPr>
            <a:r>
              <a:rPr kumimoji="0" lang="zh-TW" altLang="en-US" sz="3200" dirty="0">
                <a:latin typeface="Times New Roman" panose="02020603050405020304" pitchFamily="18" charset="0"/>
                <a:ea typeface="標楷體" panose="03000509000000000000" pitchFamily="65" charset="-120"/>
                <a:cs typeface="Times New Roman" panose="02020603050405020304" pitchFamily="18" charset="0"/>
              </a:rPr>
              <a:t>指導教授：傅楸善 教授</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Methods (1/4)</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pic>
        <p:nvPicPr>
          <p:cNvPr id="4" name="圖片 3">
            <a:extLst>
              <a:ext uri="{FF2B5EF4-FFF2-40B4-BE49-F238E27FC236}">
                <a16:creationId xmlns:a16="http://schemas.microsoft.com/office/drawing/2014/main" id="{0B37A8BF-097E-463D-96DB-432ACC31D2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5986" y="3467101"/>
            <a:ext cx="8177252" cy="6781800"/>
          </a:xfrm>
          <a:prstGeom prst="rect">
            <a:avLst/>
          </a:prstGeom>
        </p:spPr>
      </p:pic>
      <p:sp>
        <p:nvSpPr>
          <p:cNvPr id="36" name="文字方塊 35">
            <a:extLst>
              <a:ext uri="{FF2B5EF4-FFF2-40B4-BE49-F238E27FC236}">
                <a16:creationId xmlns:a16="http://schemas.microsoft.com/office/drawing/2014/main" id="{444B5D54-688C-4F41-9341-D46F0910560A}"/>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7</a:t>
            </a:r>
            <a:endParaRPr lang="zh-TW" altLang="en-US" sz="3600" b="1" dirty="0">
              <a:latin typeface="Times New Roman" panose="02020603050405020304" pitchFamily="18" charset="0"/>
              <a:cs typeface="Times New Roman" panose="02020603050405020304" pitchFamily="18" charset="0"/>
            </a:endParaRPr>
          </a:p>
        </p:txBody>
      </p:sp>
      <p:sp>
        <p:nvSpPr>
          <p:cNvPr id="37" name="矩形 36">
            <a:extLst>
              <a:ext uri="{FF2B5EF4-FFF2-40B4-BE49-F238E27FC236}">
                <a16:creationId xmlns:a16="http://schemas.microsoft.com/office/drawing/2014/main" id="{A7E1724E-EA99-4049-9D91-CB00F73CE6E2}"/>
              </a:ext>
            </a:extLst>
          </p:cNvPr>
          <p:cNvSpPr/>
          <p:nvPr/>
        </p:nvSpPr>
        <p:spPr>
          <a:xfrm>
            <a:off x="1327347" y="1855799"/>
            <a:ext cx="15665254" cy="1828386"/>
          </a:xfrm>
          <a:prstGeom prst="rect">
            <a:avLst/>
          </a:prstGeom>
        </p:spPr>
        <p:txBody>
          <a:bodyPr wrap="square">
            <a:spAutoFit/>
          </a:bodyPr>
          <a:lstStyle/>
          <a:p>
            <a:pPr>
              <a:lnSpc>
                <a:spcPct val="150000"/>
              </a:lnSpc>
            </a:pPr>
            <a:r>
              <a:rPr lang="en-US" altLang="zh-TW" sz="4000" dirty="0">
                <a:latin typeface="Times New Roman" panose="02020603050405020304" pitchFamily="18" charset="0"/>
                <a:cs typeface="Times New Roman" panose="02020603050405020304" pitchFamily="18" charset="0"/>
              </a:rPr>
              <a:t>SBD-Net is a knowledge distillation framework designed for lightweight yet accurate defect detection. The workflow consists of:</a:t>
            </a:r>
          </a:p>
        </p:txBody>
      </p:sp>
      <p:pic>
        <p:nvPicPr>
          <p:cNvPr id="38" name="圖片 37">
            <a:extLst>
              <a:ext uri="{FF2B5EF4-FFF2-40B4-BE49-F238E27FC236}">
                <a16:creationId xmlns:a16="http://schemas.microsoft.com/office/drawing/2014/main" id="{530EBCDB-BD95-427A-9156-66EE850573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609835" y="644097"/>
            <a:ext cx="1579106" cy="1579106"/>
          </a:xfrm>
          <a:prstGeom prst="rect">
            <a:avLst/>
          </a:prstGeom>
        </p:spPr>
      </p:pic>
      <p:sp>
        <p:nvSpPr>
          <p:cNvPr id="27" name="矩形 26">
            <a:extLst>
              <a:ext uri="{FF2B5EF4-FFF2-40B4-BE49-F238E27FC236}">
                <a16:creationId xmlns:a16="http://schemas.microsoft.com/office/drawing/2014/main" id="{CAC5F1D1-0417-4E40-B9EA-7010D2A4A47C}"/>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a:t>
            </a:r>
            <a:r>
              <a:rPr lang="en-US" altLang="zh-TW" sz="3200" b="1" dirty="0">
                <a:latin typeface="Times New Roman" panose="02020603050405020304" pitchFamily="18" charset="0"/>
                <a:cs typeface="Times New Roman" panose="02020603050405020304" pitchFamily="18" charset="0"/>
              </a:rPr>
              <a:t>Methods</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    Results &amp; Discussion    Conclusion    Summary</a:t>
            </a:r>
          </a:p>
        </p:txBody>
      </p:sp>
    </p:spTree>
    <p:extLst>
      <p:ext uri="{BB962C8B-B14F-4D97-AF65-F5344CB8AC3E}">
        <p14:creationId xmlns:p14="http://schemas.microsoft.com/office/powerpoint/2010/main" val="12879847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Methods (2/4)</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44" name="矩形 43">
            <a:extLst>
              <a:ext uri="{FF2B5EF4-FFF2-40B4-BE49-F238E27FC236}">
                <a16:creationId xmlns:a16="http://schemas.microsoft.com/office/drawing/2014/main" id="{EA46952E-4D38-4B7E-AFFD-82D22C6C98DC}"/>
              </a:ext>
            </a:extLst>
          </p:cNvPr>
          <p:cNvSpPr/>
          <p:nvPr/>
        </p:nvSpPr>
        <p:spPr>
          <a:xfrm>
            <a:off x="1327346" y="2075238"/>
            <a:ext cx="15665254" cy="3675045"/>
          </a:xfrm>
          <a:prstGeom prst="rect">
            <a:avLst/>
          </a:prstGeom>
        </p:spPr>
        <p:txBody>
          <a:bodyPr wrap="square">
            <a:spAutoFit/>
          </a:bodyPr>
          <a:lstStyle/>
          <a:p>
            <a:pPr>
              <a:lnSpc>
                <a:spcPct val="150000"/>
              </a:lnSpc>
            </a:pPr>
            <a:r>
              <a:rPr lang="en-US" altLang="zh-TW" sz="4000" dirty="0">
                <a:latin typeface="Times New Roman" panose="02020603050405020304" pitchFamily="18" charset="0"/>
                <a:cs typeface="Times New Roman" panose="02020603050405020304" pitchFamily="18" charset="0"/>
              </a:rPr>
              <a:t>The dataset contains </a:t>
            </a:r>
            <a:r>
              <a:rPr lang="en-US" altLang="zh-TW" sz="4000" b="1" dirty="0">
                <a:latin typeface="Times New Roman" panose="02020603050405020304" pitchFamily="18" charset="0"/>
                <a:cs typeface="Times New Roman" panose="02020603050405020304" pitchFamily="18" charset="0"/>
              </a:rPr>
              <a:t>1,063 </a:t>
            </a:r>
            <a:r>
              <a:rPr lang="en-US" altLang="zh-TW" sz="4000" dirty="0">
                <a:latin typeface="Times New Roman" panose="02020603050405020304" pitchFamily="18" charset="0"/>
                <a:cs typeface="Times New Roman" panose="02020603050405020304" pitchFamily="18" charset="0"/>
              </a:rPr>
              <a:t>high-resolution images collected from a production line.</a:t>
            </a:r>
          </a:p>
          <a:p>
            <a:pPr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Normal: 68%</a:t>
            </a:r>
          </a:p>
          <a:p>
            <a:pPr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Defective: 32%</a:t>
            </a:r>
          </a:p>
        </p:txBody>
      </p:sp>
      <p:pic>
        <p:nvPicPr>
          <p:cNvPr id="6" name="圖片 5">
            <a:extLst>
              <a:ext uri="{FF2B5EF4-FFF2-40B4-BE49-F238E27FC236}">
                <a16:creationId xmlns:a16="http://schemas.microsoft.com/office/drawing/2014/main" id="{D8E138BF-F6AA-42B1-A850-EF421DFD91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68585" y="5976950"/>
            <a:ext cx="2971800" cy="2971800"/>
          </a:xfrm>
          <a:prstGeom prst="rect">
            <a:avLst/>
          </a:prstGeom>
        </p:spPr>
      </p:pic>
      <p:pic>
        <p:nvPicPr>
          <p:cNvPr id="37" name="圖片 36">
            <a:extLst>
              <a:ext uri="{FF2B5EF4-FFF2-40B4-BE49-F238E27FC236}">
                <a16:creationId xmlns:a16="http://schemas.microsoft.com/office/drawing/2014/main" id="{5BD6AE7A-69B8-4D9A-8793-0119A9E6F9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35336" y="5904379"/>
            <a:ext cx="2971800" cy="2971800"/>
          </a:xfrm>
          <a:prstGeom prst="rect">
            <a:avLst/>
          </a:prstGeom>
        </p:spPr>
      </p:pic>
      <p:pic>
        <p:nvPicPr>
          <p:cNvPr id="39" name="圖片 38">
            <a:extLst>
              <a:ext uri="{FF2B5EF4-FFF2-40B4-BE49-F238E27FC236}">
                <a16:creationId xmlns:a16="http://schemas.microsoft.com/office/drawing/2014/main" id="{04220804-60E0-4B70-AB08-4460031C7F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62624" y="5976950"/>
            <a:ext cx="2971800" cy="2971800"/>
          </a:xfrm>
          <a:prstGeom prst="rect">
            <a:avLst/>
          </a:prstGeom>
        </p:spPr>
      </p:pic>
      <p:pic>
        <p:nvPicPr>
          <p:cNvPr id="41" name="圖片 40">
            <a:extLst>
              <a:ext uri="{FF2B5EF4-FFF2-40B4-BE49-F238E27FC236}">
                <a16:creationId xmlns:a16="http://schemas.microsoft.com/office/drawing/2014/main" id="{991E760D-DCD4-45CB-9D45-B7D5CF621FF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10998" y="5976950"/>
            <a:ext cx="2971800" cy="2971800"/>
          </a:xfrm>
          <a:prstGeom prst="rect">
            <a:avLst/>
          </a:prstGeom>
        </p:spPr>
      </p:pic>
      <p:sp>
        <p:nvSpPr>
          <p:cNvPr id="43" name="文字方塊 42">
            <a:extLst>
              <a:ext uri="{FF2B5EF4-FFF2-40B4-BE49-F238E27FC236}">
                <a16:creationId xmlns:a16="http://schemas.microsoft.com/office/drawing/2014/main" id="{8E38BF4B-BFAC-4631-BC60-5C1C69E65D63}"/>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8</a:t>
            </a:r>
            <a:endParaRPr lang="zh-TW" altLang="en-US" sz="3600" b="1" dirty="0">
              <a:latin typeface="Times New Roman" panose="02020603050405020304" pitchFamily="18" charset="0"/>
              <a:cs typeface="Times New Roman" panose="02020603050405020304" pitchFamily="18" charset="0"/>
            </a:endParaRPr>
          </a:p>
        </p:txBody>
      </p:sp>
      <p:pic>
        <p:nvPicPr>
          <p:cNvPr id="45" name="圖片 44">
            <a:extLst>
              <a:ext uri="{FF2B5EF4-FFF2-40B4-BE49-F238E27FC236}">
                <a16:creationId xmlns:a16="http://schemas.microsoft.com/office/drawing/2014/main" id="{D44368B9-51B9-4902-8529-682C0E6D174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30" name="矩形 29">
            <a:extLst>
              <a:ext uri="{FF2B5EF4-FFF2-40B4-BE49-F238E27FC236}">
                <a16:creationId xmlns:a16="http://schemas.microsoft.com/office/drawing/2014/main" id="{9C21C30C-864A-4A9C-B759-725BCE9BC66E}"/>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a:t>
            </a:r>
            <a:r>
              <a:rPr lang="en-US" altLang="zh-TW" sz="3200" b="1" dirty="0">
                <a:latin typeface="Times New Roman" panose="02020603050405020304" pitchFamily="18" charset="0"/>
                <a:cs typeface="Times New Roman" panose="02020603050405020304" pitchFamily="18" charset="0"/>
              </a:rPr>
              <a:t>Methods</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    Results &amp; Discussion    Conclusion    Summary</a:t>
            </a:r>
          </a:p>
        </p:txBody>
      </p:sp>
    </p:spTree>
    <p:extLst>
      <p:ext uri="{BB962C8B-B14F-4D97-AF65-F5344CB8AC3E}">
        <p14:creationId xmlns:p14="http://schemas.microsoft.com/office/powerpoint/2010/main" val="2354393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Methods (3/4)</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44" name="矩形 43">
            <a:extLst>
              <a:ext uri="{FF2B5EF4-FFF2-40B4-BE49-F238E27FC236}">
                <a16:creationId xmlns:a16="http://schemas.microsoft.com/office/drawing/2014/main" id="{EA46952E-4D38-4B7E-AFFD-82D22C6C98DC}"/>
              </a:ext>
            </a:extLst>
          </p:cNvPr>
          <p:cNvSpPr/>
          <p:nvPr/>
        </p:nvSpPr>
        <p:spPr>
          <a:xfrm>
            <a:off x="1327346" y="2075238"/>
            <a:ext cx="15665254" cy="4598375"/>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The teacher network is </a:t>
            </a:r>
            <a:r>
              <a:rPr lang="en-US" altLang="zh-TW" sz="4000" b="1" dirty="0">
                <a:latin typeface="Times New Roman" panose="02020603050405020304" pitchFamily="18" charset="0"/>
                <a:cs typeface="Times New Roman" panose="02020603050405020304" pitchFamily="18" charset="0"/>
              </a:rPr>
              <a:t>EfficientNet-B2</a:t>
            </a:r>
            <a:r>
              <a:rPr lang="en-US" altLang="zh-TW" sz="4000" dirty="0">
                <a:latin typeface="Times New Roman" panose="02020603050405020304" pitchFamily="18" charset="0"/>
                <a:cs typeface="Times New Roman" panose="02020603050405020304" pitchFamily="18" charset="0"/>
              </a:rPr>
              <a:t>, which incorporates multi-scale feature fusion and deeper layers to capture subtle variations of solder balls.</a:t>
            </a: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The student network is </a:t>
            </a:r>
            <a:r>
              <a:rPr lang="en-US" altLang="zh-TW" sz="4000" b="1" dirty="0">
                <a:latin typeface="Times New Roman" panose="02020603050405020304" pitchFamily="18" charset="0"/>
                <a:cs typeface="Times New Roman" panose="02020603050405020304" pitchFamily="18" charset="0"/>
              </a:rPr>
              <a:t>EfficientNet-Lite2</a:t>
            </a:r>
            <a:r>
              <a:rPr lang="en-US" altLang="zh-TW" sz="4000" dirty="0">
                <a:latin typeface="Times New Roman" panose="02020603050405020304" pitchFamily="18" charset="0"/>
                <a:cs typeface="Times New Roman" panose="02020603050405020304" pitchFamily="18" charset="0"/>
              </a:rPr>
              <a:t>, a lightweight variant designed for inference efficiency.</a:t>
            </a:r>
          </a:p>
        </p:txBody>
      </p:sp>
      <p:sp>
        <p:nvSpPr>
          <p:cNvPr id="38" name="文字方塊 37">
            <a:extLst>
              <a:ext uri="{FF2B5EF4-FFF2-40B4-BE49-F238E27FC236}">
                <a16:creationId xmlns:a16="http://schemas.microsoft.com/office/drawing/2014/main" id="{D12E6F0A-B976-4550-854F-E5A674D05BCD}"/>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9</a:t>
            </a:r>
            <a:endParaRPr lang="zh-TW" altLang="en-US" sz="3600" b="1" dirty="0">
              <a:latin typeface="Times New Roman" panose="02020603050405020304" pitchFamily="18" charset="0"/>
              <a:cs typeface="Times New Roman" panose="02020603050405020304" pitchFamily="18" charset="0"/>
            </a:endParaRPr>
          </a:p>
        </p:txBody>
      </p:sp>
      <p:pic>
        <p:nvPicPr>
          <p:cNvPr id="36" name="圖片 35">
            <a:extLst>
              <a:ext uri="{FF2B5EF4-FFF2-40B4-BE49-F238E27FC236}">
                <a16:creationId xmlns:a16="http://schemas.microsoft.com/office/drawing/2014/main" id="{E13D2B53-48BC-42DF-8B10-2C83404500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6" name="矩形 25">
            <a:extLst>
              <a:ext uri="{FF2B5EF4-FFF2-40B4-BE49-F238E27FC236}">
                <a16:creationId xmlns:a16="http://schemas.microsoft.com/office/drawing/2014/main" id="{128C50F8-1DBD-456C-AAE1-D872B7C89D0C}"/>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a:t>
            </a:r>
            <a:r>
              <a:rPr lang="en-US" altLang="zh-TW" sz="3200" b="1" dirty="0">
                <a:latin typeface="Times New Roman" panose="02020603050405020304" pitchFamily="18" charset="0"/>
                <a:cs typeface="Times New Roman" panose="02020603050405020304" pitchFamily="18" charset="0"/>
              </a:rPr>
              <a:t>Methods</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    Results &amp; Discussion    Conclusion    Summary</a:t>
            </a:r>
          </a:p>
        </p:txBody>
      </p:sp>
    </p:spTree>
    <p:extLst>
      <p:ext uri="{BB962C8B-B14F-4D97-AF65-F5344CB8AC3E}">
        <p14:creationId xmlns:p14="http://schemas.microsoft.com/office/powerpoint/2010/main" val="4268877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Methods (4/4)</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730142"/>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44" name="矩形 43">
            <a:extLst>
              <a:ext uri="{FF2B5EF4-FFF2-40B4-BE49-F238E27FC236}">
                <a16:creationId xmlns:a16="http://schemas.microsoft.com/office/drawing/2014/main" id="{EA46952E-4D38-4B7E-AFFD-82D22C6C98DC}"/>
              </a:ext>
            </a:extLst>
          </p:cNvPr>
          <p:cNvSpPr/>
          <p:nvPr/>
        </p:nvSpPr>
        <p:spPr>
          <a:xfrm>
            <a:off x="1327346" y="2075238"/>
            <a:ext cx="15665254" cy="7368364"/>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Unlike traditional KD, </a:t>
            </a:r>
            <a:r>
              <a:rPr lang="en-US" altLang="zh-TW" sz="4000" b="1" dirty="0" err="1">
                <a:latin typeface="Times New Roman" panose="02020603050405020304" pitchFamily="18" charset="0"/>
                <a:cs typeface="Times New Roman" panose="02020603050405020304" pitchFamily="18" charset="0"/>
              </a:rPr>
              <a:t>SimKD</a:t>
            </a:r>
            <a:r>
              <a:rPr lang="en-US" altLang="zh-TW" sz="4000" dirty="0">
                <a:latin typeface="Times New Roman" panose="02020603050405020304" pitchFamily="18" charset="0"/>
                <a:cs typeface="Times New Roman" panose="02020603050405020304" pitchFamily="18" charset="0"/>
              </a:rPr>
              <a:t> reuses the teacher classifier weights.</a:t>
            </a: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This classifier-guided distillation allows the student to inherit discriminative features directly, </a:t>
            </a:r>
            <a:r>
              <a:rPr lang="en-US" altLang="zh-TW" sz="4000" b="1" dirty="0">
                <a:latin typeface="Times New Roman" panose="02020603050405020304" pitchFamily="18" charset="0"/>
                <a:cs typeface="Times New Roman" panose="02020603050405020304" pitchFamily="18" charset="0"/>
              </a:rPr>
              <a:t>preserving structural knowledge effectively</a:t>
            </a:r>
            <a:r>
              <a:rPr lang="en-US" altLang="zh-TW" sz="4000" dirty="0">
                <a:latin typeface="Times New Roman" panose="02020603050405020304" pitchFamily="18" charset="0"/>
                <a:cs typeface="Times New Roman" panose="02020603050405020304" pitchFamily="18" charset="0"/>
              </a:rPr>
              <a:t>.</a:t>
            </a:r>
          </a:p>
          <a:p>
            <a:pPr marL="571500" indent="-571500">
              <a:lnSpc>
                <a:spcPct val="150000"/>
              </a:lnSpc>
              <a:buFont typeface="Wingdings" panose="05000000000000000000" pitchFamily="2" charset="2"/>
              <a:buChar char="l"/>
            </a:pPr>
            <a:endParaRPr lang="en-US" altLang="zh-TW" sz="4000" dirty="0">
              <a:latin typeface="Times New Roman" panose="02020603050405020304" pitchFamily="18" charset="0"/>
              <a:cs typeface="Times New Roman" panose="02020603050405020304" pitchFamily="18" charset="0"/>
            </a:endParaRPr>
          </a:p>
          <a:p>
            <a:pPr marL="571500" indent="-571500">
              <a:lnSpc>
                <a:spcPct val="150000"/>
              </a:lnSpc>
              <a:buFont typeface="Wingdings" panose="05000000000000000000" pitchFamily="2" charset="2"/>
              <a:buChar char="l"/>
            </a:pPr>
            <a:endParaRPr lang="en-US" altLang="zh-TW" sz="2800" dirty="0">
              <a:latin typeface="Times New Roman" panose="02020603050405020304" pitchFamily="18" charset="0"/>
              <a:cs typeface="Times New Roman" panose="02020603050405020304" pitchFamily="18" charset="0"/>
            </a:endParaRP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The student model was deployed on an edge device integrated into a production line.</a:t>
            </a:r>
          </a:p>
        </p:txBody>
      </p:sp>
      <p:pic>
        <p:nvPicPr>
          <p:cNvPr id="2" name="圖片 1">
            <a:extLst>
              <a:ext uri="{FF2B5EF4-FFF2-40B4-BE49-F238E27FC236}">
                <a16:creationId xmlns:a16="http://schemas.microsoft.com/office/drawing/2014/main" id="{1B93050B-A040-4F62-B2B7-C0267F4E5DC5}"/>
              </a:ext>
            </a:extLst>
          </p:cNvPr>
          <p:cNvPicPr>
            <a:picLocks noChangeAspect="1"/>
          </p:cNvPicPr>
          <p:nvPr/>
        </p:nvPicPr>
        <p:blipFill>
          <a:blip r:embed="rId3"/>
          <a:stretch>
            <a:fillRect/>
          </a:stretch>
        </p:blipFill>
        <p:spPr>
          <a:xfrm>
            <a:off x="5054125" y="5841425"/>
            <a:ext cx="8211696" cy="1352739"/>
          </a:xfrm>
          <a:prstGeom prst="rect">
            <a:avLst/>
          </a:prstGeom>
        </p:spPr>
      </p:pic>
      <p:sp>
        <p:nvSpPr>
          <p:cNvPr id="36" name="文字方塊 35">
            <a:extLst>
              <a:ext uri="{FF2B5EF4-FFF2-40B4-BE49-F238E27FC236}">
                <a16:creationId xmlns:a16="http://schemas.microsoft.com/office/drawing/2014/main" id="{B608D7D3-B263-48C9-BE4D-2C08D0B84F13}"/>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10</a:t>
            </a:r>
            <a:endParaRPr lang="zh-TW" altLang="en-US" sz="3600" b="1" dirty="0">
              <a:latin typeface="Times New Roman" panose="02020603050405020304" pitchFamily="18" charset="0"/>
              <a:cs typeface="Times New Roman" panose="02020603050405020304" pitchFamily="18" charset="0"/>
            </a:endParaRPr>
          </a:p>
        </p:txBody>
      </p:sp>
      <p:pic>
        <p:nvPicPr>
          <p:cNvPr id="37" name="圖片 36">
            <a:extLst>
              <a:ext uri="{FF2B5EF4-FFF2-40B4-BE49-F238E27FC236}">
                <a16:creationId xmlns:a16="http://schemas.microsoft.com/office/drawing/2014/main" id="{F6508F92-CEA8-4962-9DB6-59D731957B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7" name="矩形 26">
            <a:extLst>
              <a:ext uri="{FF2B5EF4-FFF2-40B4-BE49-F238E27FC236}">
                <a16:creationId xmlns:a16="http://schemas.microsoft.com/office/drawing/2014/main" id="{24095210-2B29-4DC7-BFDD-81785B45B0E6}"/>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a:t>
            </a:r>
            <a:r>
              <a:rPr lang="en-US" altLang="zh-TW" sz="3200" b="1" dirty="0">
                <a:latin typeface="Times New Roman" panose="02020603050405020304" pitchFamily="18" charset="0"/>
                <a:cs typeface="Times New Roman" panose="02020603050405020304" pitchFamily="18" charset="0"/>
              </a:rPr>
              <a:t>Methods</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    Results &amp; Discussion    Conclusion    Summary</a:t>
            </a:r>
          </a:p>
        </p:txBody>
      </p:sp>
    </p:spTree>
    <p:extLst>
      <p:ext uri="{BB962C8B-B14F-4D97-AF65-F5344CB8AC3E}">
        <p14:creationId xmlns:p14="http://schemas.microsoft.com/office/powerpoint/2010/main" val="2398583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Result &amp; Discussion (1/4)</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44" name="矩形 43">
            <a:extLst>
              <a:ext uri="{FF2B5EF4-FFF2-40B4-BE49-F238E27FC236}">
                <a16:creationId xmlns:a16="http://schemas.microsoft.com/office/drawing/2014/main" id="{EA46952E-4D38-4B7E-AFFD-82D22C6C98DC}"/>
              </a:ext>
            </a:extLst>
          </p:cNvPr>
          <p:cNvSpPr/>
          <p:nvPr/>
        </p:nvSpPr>
        <p:spPr>
          <a:xfrm>
            <a:off x="1327346" y="2075238"/>
            <a:ext cx="15665254" cy="3675045"/>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b="1" dirty="0">
                <a:latin typeface="Times New Roman" panose="02020603050405020304" pitchFamily="18" charset="0"/>
                <a:cs typeface="Times New Roman" panose="02020603050405020304" pitchFamily="18" charset="0"/>
              </a:rPr>
              <a:t>Dataset split: </a:t>
            </a:r>
            <a:r>
              <a:rPr lang="en-US" altLang="zh-TW" sz="4000" dirty="0">
                <a:latin typeface="Times New Roman" panose="02020603050405020304" pitchFamily="18" charset="0"/>
                <a:cs typeface="Times New Roman" panose="02020603050405020304" pitchFamily="18" charset="0"/>
              </a:rPr>
              <a:t>70% training, 15% validation, 15% testing</a:t>
            </a:r>
          </a:p>
          <a:p>
            <a:pPr marL="571500" indent="-571500">
              <a:lnSpc>
                <a:spcPct val="150000"/>
              </a:lnSpc>
              <a:buFont typeface="Wingdings" panose="05000000000000000000" pitchFamily="2" charset="2"/>
              <a:buChar char="l"/>
            </a:pPr>
            <a:r>
              <a:rPr lang="en-US" altLang="zh-TW" sz="4000" b="1" dirty="0">
                <a:latin typeface="Times New Roman" panose="02020603050405020304" pitchFamily="18" charset="0"/>
                <a:cs typeface="Times New Roman" panose="02020603050405020304" pitchFamily="18" charset="0"/>
              </a:rPr>
              <a:t>Hardware: </a:t>
            </a:r>
            <a:r>
              <a:rPr lang="en-US" altLang="zh-TW" sz="4000" dirty="0">
                <a:latin typeface="Times New Roman" panose="02020603050405020304" pitchFamily="18" charset="0"/>
                <a:cs typeface="Times New Roman" panose="02020603050405020304" pitchFamily="18" charset="0"/>
              </a:rPr>
              <a:t>NVIDIA RTX 2080Ti GPU</a:t>
            </a:r>
          </a:p>
          <a:p>
            <a:pPr marL="571500" indent="-571500">
              <a:lnSpc>
                <a:spcPct val="150000"/>
              </a:lnSpc>
              <a:buFont typeface="Wingdings" panose="05000000000000000000" pitchFamily="2" charset="2"/>
              <a:buChar char="l"/>
            </a:pPr>
            <a:r>
              <a:rPr lang="en-US" altLang="zh-TW" sz="4000" b="1" dirty="0">
                <a:latin typeface="Times New Roman" panose="02020603050405020304" pitchFamily="18" charset="0"/>
                <a:cs typeface="Times New Roman" panose="02020603050405020304" pitchFamily="18" charset="0"/>
              </a:rPr>
              <a:t>Framework: </a:t>
            </a:r>
            <a:r>
              <a:rPr lang="en-US" altLang="zh-TW" sz="4000" dirty="0" err="1">
                <a:latin typeface="Times New Roman" panose="02020603050405020304" pitchFamily="18" charset="0"/>
                <a:cs typeface="Times New Roman" panose="02020603050405020304" pitchFamily="18" charset="0"/>
              </a:rPr>
              <a:t>PyTorch</a:t>
            </a:r>
            <a:endParaRPr lang="en-US" altLang="zh-TW" sz="4000" dirty="0">
              <a:latin typeface="Times New Roman" panose="02020603050405020304" pitchFamily="18" charset="0"/>
              <a:cs typeface="Times New Roman" panose="02020603050405020304" pitchFamily="18" charset="0"/>
            </a:endParaRP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Standardized preprocessing pipeline</a:t>
            </a:r>
          </a:p>
        </p:txBody>
      </p:sp>
      <p:sp>
        <p:nvSpPr>
          <p:cNvPr id="36" name="文字方塊 35">
            <a:extLst>
              <a:ext uri="{FF2B5EF4-FFF2-40B4-BE49-F238E27FC236}">
                <a16:creationId xmlns:a16="http://schemas.microsoft.com/office/drawing/2014/main" id="{F2F6A68A-E099-4BAD-865D-30FE2092989F}"/>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11</a:t>
            </a:r>
            <a:endParaRPr lang="zh-TW" altLang="en-US" sz="3600" b="1" dirty="0">
              <a:latin typeface="Times New Roman" panose="02020603050405020304" pitchFamily="18" charset="0"/>
              <a:cs typeface="Times New Roman" panose="02020603050405020304" pitchFamily="18" charset="0"/>
            </a:endParaRPr>
          </a:p>
        </p:txBody>
      </p:sp>
      <p:pic>
        <p:nvPicPr>
          <p:cNvPr id="37" name="圖片 36">
            <a:extLst>
              <a:ext uri="{FF2B5EF4-FFF2-40B4-BE49-F238E27FC236}">
                <a16:creationId xmlns:a16="http://schemas.microsoft.com/office/drawing/2014/main" id="{F1E5F118-47A8-4A5E-9548-EAD9E980DC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6" name="矩形 25">
            <a:extLst>
              <a:ext uri="{FF2B5EF4-FFF2-40B4-BE49-F238E27FC236}">
                <a16:creationId xmlns:a16="http://schemas.microsoft.com/office/drawing/2014/main" id="{1964BCFF-B3F9-485B-9C45-6CAB24C92840}"/>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Methods    </a:t>
            </a:r>
            <a:r>
              <a:rPr lang="en-US" altLang="zh-TW" sz="3200" b="1" dirty="0">
                <a:latin typeface="Times New Roman" panose="02020603050405020304" pitchFamily="18" charset="0"/>
                <a:cs typeface="Times New Roman" panose="02020603050405020304" pitchFamily="18" charset="0"/>
              </a:rPr>
              <a:t>Results &amp; Discussion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Conclusion    Summary</a:t>
            </a:r>
          </a:p>
        </p:txBody>
      </p:sp>
    </p:spTree>
    <p:extLst>
      <p:ext uri="{BB962C8B-B14F-4D97-AF65-F5344CB8AC3E}">
        <p14:creationId xmlns:p14="http://schemas.microsoft.com/office/powerpoint/2010/main" val="26050576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36" name="TextBox 5">
            <a:extLst>
              <a:ext uri="{FF2B5EF4-FFF2-40B4-BE49-F238E27FC236}">
                <a16:creationId xmlns:a16="http://schemas.microsoft.com/office/drawing/2014/main" id="{2288F387-2D1A-4B0C-AB91-C0664C13FFCB}"/>
              </a:ext>
            </a:extLst>
          </p:cNvPr>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Result &amp; Discussion (2/4)</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aphicFrame>
        <p:nvGraphicFramePr>
          <p:cNvPr id="4" name="表格 3">
            <a:extLst>
              <a:ext uri="{FF2B5EF4-FFF2-40B4-BE49-F238E27FC236}">
                <a16:creationId xmlns:a16="http://schemas.microsoft.com/office/drawing/2014/main" id="{89E9D679-B6F0-4D8D-822B-667189D3D7B7}"/>
              </a:ext>
            </a:extLst>
          </p:cNvPr>
          <p:cNvGraphicFramePr>
            <a:graphicFrameLocks noGrp="1"/>
          </p:cNvGraphicFramePr>
          <p:nvPr>
            <p:extLst>
              <p:ext uri="{D42A27DB-BD31-4B8C-83A1-F6EECF244321}">
                <p14:modId xmlns:p14="http://schemas.microsoft.com/office/powerpoint/2010/main" val="3832698887"/>
              </p:ext>
            </p:extLst>
          </p:nvPr>
        </p:nvGraphicFramePr>
        <p:xfrm>
          <a:off x="3182842" y="3891356"/>
          <a:ext cx="12115800" cy="4032522"/>
        </p:xfrm>
        <a:graphic>
          <a:graphicData uri="http://schemas.openxmlformats.org/drawingml/2006/table">
            <a:tbl>
              <a:tblPr firstRow="1" firstCol="1" bandRow="1">
                <a:tableStyleId>{3B4B98B0-60AC-42C2-AFA5-B58CD77FA1E5}</a:tableStyleId>
              </a:tblPr>
              <a:tblGrid>
                <a:gridCol w="3821742">
                  <a:extLst>
                    <a:ext uri="{9D8B030D-6E8A-4147-A177-3AD203B41FA5}">
                      <a16:colId xmlns:a16="http://schemas.microsoft.com/office/drawing/2014/main" val="3986793708"/>
                    </a:ext>
                  </a:extLst>
                </a:gridCol>
                <a:gridCol w="3968216">
                  <a:extLst>
                    <a:ext uri="{9D8B030D-6E8A-4147-A177-3AD203B41FA5}">
                      <a16:colId xmlns:a16="http://schemas.microsoft.com/office/drawing/2014/main" val="758441910"/>
                    </a:ext>
                  </a:extLst>
                </a:gridCol>
                <a:gridCol w="4325842">
                  <a:extLst>
                    <a:ext uri="{9D8B030D-6E8A-4147-A177-3AD203B41FA5}">
                      <a16:colId xmlns:a16="http://schemas.microsoft.com/office/drawing/2014/main" val="3420229760"/>
                    </a:ext>
                  </a:extLst>
                </a:gridCol>
              </a:tblGrid>
              <a:tr h="1344174">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Model</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Parameters (M) ↓</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Inference Time (</a:t>
                      </a:r>
                      <a:r>
                        <a:rPr lang="en-US" sz="3200" dirty="0" err="1">
                          <a:effectLst/>
                          <a:latin typeface="Times New Roman" panose="02020603050405020304" pitchFamily="18" charset="0"/>
                          <a:cs typeface="Times New Roman" panose="02020603050405020304" pitchFamily="18" charset="0"/>
                        </a:rPr>
                        <a:t>ms</a:t>
                      </a:r>
                      <a:r>
                        <a:rPr lang="en-US" sz="3200" dirty="0">
                          <a:effectLst/>
                          <a:latin typeface="Times New Roman" panose="02020603050405020304" pitchFamily="18" charset="0"/>
                          <a:cs typeface="Times New Roman" panose="02020603050405020304" pitchFamily="18" charset="0"/>
                        </a:rPr>
                        <a:t>) ↓</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extLst>
                  <a:ext uri="{0D108BD9-81ED-4DB2-BD59-A6C34878D82A}">
                    <a16:rowId xmlns:a16="http://schemas.microsoft.com/office/drawing/2014/main" val="3023654054"/>
                  </a:ext>
                </a:extLst>
              </a:tr>
              <a:tr h="1344174">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Teacher </a:t>
                      </a:r>
                      <a:br>
                        <a:rPr lang="en-US" sz="3200" dirty="0">
                          <a:effectLst/>
                          <a:latin typeface="Times New Roman" panose="02020603050405020304" pitchFamily="18" charset="0"/>
                          <a:cs typeface="Times New Roman" panose="02020603050405020304" pitchFamily="18" charset="0"/>
                        </a:rPr>
                      </a:br>
                      <a:r>
                        <a:rPr lang="en-US" sz="3200" dirty="0">
                          <a:effectLst/>
                          <a:latin typeface="Times New Roman" panose="02020603050405020304" pitchFamily="18" charset="0"/>
                          <a:cs typeface="Times New Roman" panose="02020603050405020304" pitchFamily="18" charset="0"/>
                        </a:rPr>
                        <a:t>(EfficientNet-B2)</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9.2</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r>
                        <a:rPr lang="en-US" sz="3200">
                          <a:effectLst/>
                          <a:latin typeface="Times New Roman" panose="02020603050405020304" pitchFamily="18" charset="0"/>
                          <a:cs typeface="Times New Roman" panose="02020603050405020304" pitchFamily="18" charset="0"/>
                        </a:rPr>
                        <a:t>52</a:t>
                      </a:r>
                      <a:endParaRPr lang="zh-TW" altLang="en-US" sz="2000">
                        <a:latin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624532272"/>
                  </a:ext>
                </a:extLst>
              </a:tr>
              <a:tr h="1344174">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Student </a:t>
                      </a:r>
                      <a:br>
                        <a:rPr lang="en-US" sz="3200" dirty="0">
                          <a:effectLst/>
                          <a:latin typeface="Times New Roman" panose="02020603050405020304" pitchFamily="18" charset="0"/>
                          <a:cs typeface="Times New Roman" panose="02020603050405020304" pitchFamily="18" charset="0"/>
                        </a:rPr>
                      </a:br>
                      <a:r>
                        <a:rPr lang="en-US" sz="3200" dirty="0">
                          <a:effectLst/>
                          <a:latin typeface="Times New Roman" panose="02020603050405020304" pitchFamily="18" charset="0"/>
                          <a:cs typeface="Times New Roman" panose="02020603050405020304" pitchFamily="18" charset="0"/>
                        </a:rPr>
                        <a:t>(EfficientNet-Lite2)</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b="1" dirty="0">
                          <a:solidFill>
                            <a:srgbClr val="C00000"/>
                          </a:solidFill>
                          <a:effectLst/>
                          <a:latin typeface="Times New Roman" panose="02020603050405020304" pitchFamily="18" charset="0"/>
                          <a:cs typeface="Times New Roman" panose="02020603050405020304" pitchFamily="18" charset="0"/>
                        </a:rPr>
                        <a:t>6.1</a:t>
                      </a:r>
                      <a:endParaRPr lang="zh-TW" sz="3200" b="1" dirty="0">
                        <a:solidFill>
                          <a:srgbClr val="C00000"/>
                        </a:solidFill>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r>
                        <a:rPr lang="en-US" sz="3200" b="1" dirty="0">
                          <a:solidFill>
                            <a:srgbClr val="C00000"/>
                          </a:solidFill>
                          <a:effectLst/>
                          <a:latin typeface="Times New Roman" panose="02020603050405020304" pitchFamily="18" charset="0"/>
                          <a:cs typeface="Times New Roman" panose="02020603050405020304" pitchFamily="18" charset="0"/>
                        </a:rPr>
                        <a:t>37</a:t>
                      </a:r>
                      <a:endParaRPr lang="zh-TW" altLang="en-US" sz="2000" b="1" dirty="0">
                        <a:solidFill>
                          <a:srgbClr val="C00000"/>
                        </a:solidFill>
                        <a:latin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242574416"/>
                  </a:ext>
                </a:extLst>
              </a:tr>
            </a:tbl>
          </a:graphicData>
        </a:graphic>
      </p:graphicFrame>
      <p:sp>
        <p:nvSpPr>
          <p:cNvPr id="37" name="矩形 36">
            <a:extLst>
              <a:ext uri="{FF2B5EF4-FFF2-40B4-BE49-F238E27FC236}">
                <a16:creationId xmlns:a16="http://schemas.microsoft.com/office/drawing/2014/main" id="{5EBC145C-57B7-4A79-9749-B8A02377D998}"/>
              </a:ext>
            </a:extLst>
          </p:cNvPr>
          <p:cNvSpPr/>
          <p:nvPr/>
        </p:nvSpPr>
        <p:spPr>
          <a:xfrm>
            <a:off x="1327346" y="2075238"/>
            <a:ext cx="15665254" cy="916982"/>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34% reduction in parameters, 1.4× faster inference.</a:t>
            </a:r>
          </a:p>
        </p:txBody>
      </p:sp>
      <p:sp>
        <p:nvSpPr>
          <p:cNvPr id="38" name="文字方塊 37">
            <a:extLst>
              <a:ext uri="{FF2B5EF4-FFF2-40B4-BE49-F238E27FC236}">
                <a16:creationId xmlns:a16="http://schemas.microsoft.com/office/drawing/2014/main" id="{EEC5F43A-BBA3-46E5-883E-3FF9E9F379D5}"/>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12</a:t>
            </a:r>
            <a:endParaRPr lang="zh-TW" altLang="en-US" sz="3600" b="1" dirty="0">
              <a:latin typeface="Times New Roman" panose="02020603050405020304" pitchFamily="18" charset="0"/>
              <a:cs typeface="Times New Roman" panose="02020603050405020304" pitchFamily="18" charset="0"/>
            </a:endParaRPr>
          </a:p>
        </p:txBody>
      </p:sp>
      <p:pic>
        <p:nvPicPr>
          <p:cNvPr id="39" name="圖片 38">
            <a:extLst>
              <a:ext uri="{FF2B5EF4-FFF2-40B4-BE49-F238E27FC236}">
                <a16:creationId xmlns:a16="http://schemas.microsoft.com/office/drawing/2014/main" id="{6ED41B03-3980-479B-BF6D-2A7B0B8DC0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7" name="矩形 26">
            <a:extLst>
              <a:ext uri="{FF2B5EF4-FFF2-40B4-BE49-F238E27FC236}">
                <a16:creationId xmlns:a16="http://schemas.microsoft.com/office/drawing/2014/main" id="{5664AFD5-BB2D-41BF-8B7A-216B13E72E11}"/>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Methods    </a:t>
            </a:r>
            <a:r>
              <a:rPr lang="en-US" altLang="zh-TW" sz="3200" b="1" dirty="0">
                <a:latin typeface="Times New Roman" panose="02020603050405020304" pitchFamily="18" charset="0"/>
                <a:cs typeface="Times New Roman" panose="02020603050405020304" pitchFamily="18" charset="0"/>
              </a:rPr>
              <a:t>Results &amp; Discussion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Conclusion    Summary</a:t>
            </a:r>
          </a:p>
        </p:txBody>
      </p:sp>
    </p:spTree>
    <p:extLst>
      <p:ext uri="{BB962C8B-B14F-4D97-AF65-F5344CB8AC3E}">
        <p14:creationId xmlns:p14="http://schemas.microsoft.com/office/powerpoint/2010/main" val="17583087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36" name="TextBox 5">
            <a:extLst>
              <a:ext uri="{FF2B5EF4-FFF2-40B4-BE49-F238E27FC236}">
                <a16:creationId xmlns:a16="http://schemas.microsoft.com/office/drawing/2014/main" id="{2288F387-2D1A-4B0C-AB91-C0664C13FFCB}"/>
              </a:ext>
            </a:extLst>
          </p:cNvPr>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Result &amp; Discussion (3/4)</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aphicFrame>
        <p:nvGraphicFramePr>
          <p:cNvPr id="2" name="表格 1">
            <a:extLst>
              <a:ext uri="{FF2B5EF4-FFF2-40B4-BE49-F238E27FC236}">
                <a16:creationId xmlns:a16="http://schemas.microsoft.com/office/drawing/2014/main" id="{334FE09E-FEC6-426D-9295-A8C0EB76CB40}"/>
              </a:ext>
            </a:extLst>
          </p:cNvPr>
          <p:cNvGraphicFramePr>
            <a:graphicFrameLocks noGrp="1"/>
          </p:cNvGraphicFramePr>
          <p:nvPr>
            <p:extLst>
              <p:ext uri="{D42A27DB-BD31-4B8C-83A1-F6EECF244321}">
                <p14:modId xmlns:p14="http://schemas.microsoft.com/office/powerpoint/2010/main" val="3080287395"/>
              </p:ext>
            </p:extLst>
          </p:nvPr>
        </p:nvGraphicFramePr>
        <p:xfrm>
          <a:off x="2411758" y="2767102"/>
          <a:ext cx="13464479" cy="5446066"/>
        </p:xfrm>
        <a:graphic>
          <a:graphicData uri="http://schemas.openxmlformats.org/drawingml/2006/table">
            <a:tbl>
              <a:tblPr firstRow="1" firstCol="1" bandRow="1">
                <a:tableStyleId>{3B4B98B0-60AC-42C2-AFA5-B58CD77FA1E5}</a:tableStyleId>
              </a:tblPr>
              <a:tblGrid>
                <a:gridCol w="4206352">
                  <a:extLst>
                    <a:ext uri="{9D8B030D-6E8A-4147-A177-3AD203B41FA5}">
                      <a16:colId xmlns:a16="http://schemas.microsoft.com/office/drawing/2014/main" val="4293071751"/>
                    </a:ext>
                  </a:extLst>
                </a:gridCol>
                <a:gridCol w="2313790">
                  <a:extLst>
                    <a:ext uri="{9D8B030D-6E8A-4147-A177-3AD203B41FA5}">
                      <a16:colId xmlns:a16="http://schemas.microsoft.com/office/drawing/2014/main" val="1024557040"/>
                    </a:ext>
                  </a:extLst>
                </a:gridCol>
                <a:gridCol w="2313790">
                  <a:extLst>
                    <a:ext uri="{9D8B030D-6E8A-4147-A177-3AD203B41FA5}">
                      <a16:colId xmlns:a16="http://schemas.microsoft.com/office/drawing/2014/main" val="334233452"/>
                    </a:ext>
                  </a:extLst>
                </a:gridCol>
                <a:gridCol w="2313790">
                  <a:extLst>
                    <a:ext uri="{9D8B030D-6E8A-4147-A177-3AD203B41FA5}">
                      <a16:colId xmlns:a16="http://schemas.microsoft.com/office/drawing/2014/main" val="3305401123"/>
                    </a:ext>
                  </a:extLst>
                </a:gridCol>
                <a:gridCol w="2316757">
                  <a:extLst>
                    <a:ext uri="{9D8B030D-6E8A-4147-A177-3AD203B41FA5}">
                      <a16:colId xmlns:a16="http://schemas.microsoft.com/office/drawing/2014/main" val="1881074456"/>
                    </a:ext>
                  </a:extLst>
                </a:gridCol>
              </a:tblGrid>
              <a:tr h="641238">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Model</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a:effectLst/>
                          <a:latin typeface="Times New Roman" panose="02020603050405020304" pitchFamily="18" charset="0"/>
                          <a:cs typeface="Times New Roman" panose="02020603050405020304" pitchFamily="18" charset="0"/>
                        </a:rPr>
                        <a:t>Acc (%) ↑</a:t>
                      </a:r>
                      <a:endParaRPr lang="zh-TW" sz="320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a:effectLst/>
                          <a:latin typeface="Times New Roman" panose="02020603050405020304" pitchFamily="18" charset="0"/>
                          <a:cs typeface="Times New Roman" panose="02020603050405020304" pitchFamily="18" charset="0"/>
                        </a:rPr>
                        <a:t>Prec (%) ↑</a:t>
                      </a:r>
                      <a:endParaRPr lang="zh-TW" sz="320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a:effectLst/>
                          <a:latin typeface="Times New Roman" panose="02020603050405020304" pitchFamily="18" charset="0"/>
                          <a:cs typeface="Times New Roman" panose="02020603050405020304" pitchFamily="18" charset="0"/>
                        </a:rPr>
                        <a:t>Rec (%) ↑</a:t>
                      </a:r>
                      <a:endParaRPr lang="zh-TW" sz="320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a:effectLst/>
                          <a:latin typeface="Times New Roman" panose="02020603050405020304" pitchFamily="18" charset="0"/>
                          <a:cs typeface="Times New Roman" panose="02020603050405020304" pitchFamily="18" charset="0"/>
                        </a:rPr>
                        <a:t>F1 (%) ↑</a:t>
                      </a:r>
                      <a:endParaRPr lang="zh-TW" sz="320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extLst>
                  <a:ext uri="{0D108BD9-81ED-4DB2-BD59-A6C34878D82A}">
                    <a16:rowId xmlns:a16="http://schemas.microsoft.com/office/drawing/2014/main" val="1996702328"/>
                  </a:ext>
                </a:extLst>
              </a:tr>
              <a:tr h="957403">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EfficientNet-B2</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b="1" dirty="0">
                          <a:solidFill>
                            <a:srgbClr val="C00000"/>
                          </a:solidFill>
                          <a:effectLst/>
                          <a:latin typeface="Times New Roman" panose="02020603050405020304" pitchFamily="18" charset="0"/>
                          <a:cs typeface="Times New Roman" panose="02020603050405020304" pitchFamily="18" charset="0"/>
                        </a:rPr>
                        <a:t>99.6</a:t>
                      </a:r>
                      <a:endParaRPr lang="zh-TW" sz="3200" b="1" dirty="0">
                        <a:solidFill>
                          <a:srgbClr val="C00000"/>
                        </a:solidFill>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b="1" dirty="0">
                          <a:solidFill>
                            <a:srgbClr val="C00000"/>
                          </a:solidFill>
                          <a:effectLst/>
                          <a:latin typeface="Times New Roman" panose="02020603050405020304" pitchFamily="18" charset="0"/>
                          <a:cs typeface="Times New Roman" panose="02020603050405020304" pitchFamily="18" charset="0"/>
                        </a:rPr>
                        <a:t>100.0</a:t>
                      </a:r>
                      <a:endParaRPr lang="zh-TW" sz="3200" b="1" dirty="0">
                        <a:solidFill>
                          <a:srgbClr val="C00000"/>
                        </a:solidFill>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b="1" dirty="0">
                          <a:solidFill>
                            <a:srgbClr val="C00000"/>
                          </a:solidFill>
                          <a:effectLst/>
                          <a:latin typeface="Times New Roman" panose="02020603050405020304" pitchFamily="18" charset="0"/>
                          <a:cs typeface="Times New Roman" panose="02020603050405020304" pitchFamily="18" charset="0"/>
                        </a:rPr>
                        <a:t>95.0</a:t>
                      </a:r>
                      <a:endParaRPr lang="zh-TW" sz="3200" b="1" dirty="0">
                        <a:solidFill>
                          <a:srgbClr val="C00000"/>
                        </a:solidFill>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b="1" dirty="0">
                          <a:solidFill>
                            <a:srgbClr val="C00000"/>
                          </a:solidFill>
                          <a:effectLst/>
                          <a:latin typeface="Times New Roman" panose="02020603050405020304" pitchFamily="18" charset="0"/>
                          <a:cs typeface="Times New Roman" panose="02020603050405020304" pitchFamily="18" charset="0"/>
                        </a:rPr>
                        <a:t>97.4</a:t>
                      </a:r>
                      <a:endParaRPr lang="zh-TW" sz="3200" b="1" dirty="0">
                        <a:solidFill>
                          <a:srgbClr val="C00000"/>
                        </a:solidFill>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extLst>
                  <a:ext uri="{0D108BD9-81ED-4DB2-BD59-A6C34878D82A}">
                    <a16:rowId xmlns:a16="http://schemas.microsoft.com/office/drawing/2014/main" val="3018733526"/>
                  </a:ext>
                </a:extLst>
              </a:tr>
              <a:tr h="1282475">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EfficientNet-Lite2</a:t>
                      </a:r>
                      <a:br>
                        <a:rPr lang="en-US" sz="3200" dirty="0">
                          <a:effectLst/>
                          <a:latin typeface="Times New Roman" panose="02020603050405020304" pitchFamily="18" charset="0"/>
                          <a:cs typeface="Times New Roman" panose="02020603050405020304" pitchFamily="18" charset="0"/>
                        </a:rPr>
                      </a:br>
                      <a:r>
                        <a:rPr lang="en-US" sz="3200" dirty="0">
                          <a:effectLst/>
                          <a:latin typeface="Times New Roman" panose="02020603050405020304" pitchFamily="18" charset="0"/>
                          <a:cs typeface="Times New Roman" panose="02020603050405020304" pitchFamily="18" charset="0"/>
                        </a:rPr>
                        <a:t>(original)</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98.0</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86.3</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a:effectLst/>
                          <a:latin typeface="Times New Roman" panose="02020603050405020304" pitchFamily="18" charset="0"/>
                          <a:cs typeface="Times New Roman" panose="02020603050405020304" pitchFamily="18" charset="0"/>
                        </a:rPr>
                        <a:t>91.3</a:t>
                      </a:r>
                      <a:endParaRPr lang="zh-TW" sz="320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a:effectLst/>
                          <a:latin typeface="Times New Roman" panose="02020603050405020304" pitchFamily="18" charset="0"/>
                          <a:cs typeface="Times New Roman" panose="02020603050405020304" pitchFamily="18" charset="0"/>
                        </a:rPr>
                        <a:t>88.6</a:t>
                      </a:r>
                      <a:endParaRPr lang="zh-TW" sz="320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extLst>
                  <a:ext uri="{0D108BD9-81ED-4DB2-BD59-A6C34878D82A}">
                    <a16:rowId xmlns:a16="http://schemas.microsoft.com/office/drawing/2014/main" val="1844189431"/>
                  </a:ext>
                </a:extLst>
              </a:tr>
              <a:tr h="1282475">
                <a:tc>
                  <a:txBody>
                    <a:bodyPr/>
                    <a:lstStyle/>
                    <a:p>
                      <a:pPr algn="ctr">
                        <a:spcAft>
                          <a:spcPts val="0"/>
                        </a:spcAft>
                      </a:pPr>
                      <a:r>
                        <a:rPr lang="en-US" sz="3200">
                          <a:effectLst/>
                          <a:latin typeface="Times New Roman" panose="02020603050405020304" pitchFamily="18" charset="0"/>
                          <a:cs typeface="Times New Roman" panose="02020603050405020304" pitchFamily="18" charset="0"/>
                        </a:rPr>
                        <a:t>EfficientNet-Lite2</a:t>
                      </a:r>
                      <a:br>
                        <a:rPr lang="en-US" sz="3200">
                          <a:effectLst/>
                          <a:latin typeface="Times New Roman" panose="02020603050405020304" pitchFamily="18" charset="0"/>
                          <a:cs typeface="Times New Roman" panose="02020603050405020304" pitchFamily="18" charset="0"/>
                        </a:rPr>
                      </a:br>
                      <a:r>
                        <a:rPr lang="en-US" sz="3200">
                          <a:effectLst/>
                          <a:latin typeface="Times New Roman" panose="02020603050405020304" pitchFamily="18" charset="0"/>
                          <a:cs typeface="Times New Roman" panose="02020603050405020304" pitchFamily="18" charset="0"/>
                        </a:rPr>
                        <a:t>(Traditional KD)</a:t>
                      </a:r>
                      <a:endParaRPr lang="zh-TW" sz="320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a:effectLst/>
                          <a:latin typeface="Times New Roman" panose="02020603050405020304" pitchFamily="18" charset="0"/>
                          <a:cs typeface="Times New Roman" panose="02020603050405020304" pitchFamily="18" charset="0"/>
                        </a:rPr>
                        <a:t>99.0</a:t>
                      </a:r>
                      <a:endParaRPr lang="zh-TW" sz="320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96.9</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91.3</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a:effectLst/>
                          <a:latin typeface="Times New Roman" panose="02020603050405020304" pitchFamily="18" charset="0"/>
                          <a:cs typeface="Times New Roman" panose="02020603050405020304" pitchFamily="18" charset="0"/>
                        </a:rPr>
                        <a:t>94.0</a:t>
                      </a:r>
                      <a:endParaRPr lang="zh-TW" sz="320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extLst>
                  <a:ext uri="{0D108BD9-81ED-4DB2-BD59-A6C34878D82A}">
                    <a16:rowId xmlns:a16="http://schemas.microsoft.com/office/drawing/2014/main" val="2324335844"/>
                  </a:ext>
                </a:extLst>
              </a:tr>
              <a:tr h="1282475">
                <a:tc>
                  <a:txBody>
                    <a:bodyPr/>
                    <a:lstStyle/>
                    <a:p>
                      <a:pPr algn="ctr">
                        <a:spcAft>
                          <a:spcPts val="0"/>
                        </a:spcAft>
                      </a:pPr>
                      <a:r>
                        <a:rPr lang="en-US" sz="3200" dirty="0">
                          <a:effectLst/>
                          <a:latin typeface="Times New Roman" panose="02020603050405020304" pitchFamily="18" charset="0"/>
                          <a:cs typeface="Times New Roman" panose="02020603050405020304" pitchFamily="18" charset="0"/>
                        </a:rPr>
                        <a:t>EfficientNet-Lite2</a:t>
                      </a:r>
                      <a:br>
                        <a:rPr lang="en-US" sz="3200" dirty="0">
                          <a:effectLst/>
                          <a:latin typeface="Times New Roman" panose="02020603050405020304" pitchFamily="18" charset="0"/>
                          <a:cs typeface="Times New Roman" panose="02020603050405020304" pitchFamily="18" charset="0"/>
                        </a:rPr>
                      </a:br>
                      <a:r>
                        <a:rPr lang="en-US" sz="3200" dirty="0">
                          <a:effectLst/>
                          <a:latin typeface="Times New Roman" panose="02020603050405020304" pitchFamily="18" charset="0"/>
                          <a:cs typeface="Times New Roman" panose="02020603050405020304" pitchFamily="18" charset="0"/>
                        </a:rPr>
                        <a:t>(</a:t>
                      </a:r>
                      <a:r>
                        <a:rPr lang="en-US" altLang="zh-TW" sz="3200" dirty="0">
                          <a:effectLst/>
                          <a:latin typeface="Times New Roman" panose="02020603050405020304" pitchFamily="18" charset="0"/>
                          <a:cs typeface="Times New Roman" panose="02020603050405020304" pitchFamily="18" charset="0"/>
                        </a:rPr>
                        <a:t>Our Method</a:t>
                      </a:r>
                      <a:r>
                        <a:rPr lang="en-US" sz="3200" dirty="0">
                          <a:effectLst/>
                          <a:latin typeface="Times New Roman" panose="02020603050405020304" pitchFamily="18" charset="0"/>
                          <a:cs typeface="Times New Roman" panose="02020603050405020304" pitchFamily="18" charset="0"/>
                        </a:rPr>
                        <a:t>)</a:t>
                      </a:r>
                      <a:endParaRPr lang="zh-TW" sz="3200" dirty="0">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b="1" dirty="0">
                          <a:solidFill>
                            <a:srgbClr val="C00000"/>
                          </a:solidFill>
                          <a:effectLst/>
                          <a:latin typeface="Times New Roman" panose="02020603050405020304" pitchFamily="18" charset="0"/>
                          <a:cs typeface="Times New Roman" panose="02020603050405020304" pitchFamily="18" charset="0"/>
                        </a:rPr>
                        <a:t>99.6</a:t>
                      </a:r>
                      <a:endParaRPr lang="zh-TW" sz="3200" b="1" dirty="0">
                        <a:solidFill>
                          <a:srgbClr val="C00000"/>
                        </a:solidFill>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b="1" dirty="0">
                          <a:solidFill>
                            <a:srgbClr val="C00000"/>
                          </a:solidFill>
                          <a:effectLst/>
                          <a:latin typeface="Times New Roman" panose="02020603050405020304" pitchFamily="18" charset="0"/>
                          <a:cs typeface="Times New Roman" panose="02020603050405020304" pitchFamily="18" charset="0"/>
                        </a:rPr>
                        <a:t>100.0</a:t>
                      </a:r>
                      <a:endParaRPr lang="zh-TW" sz="3200" b="1" dirty="0">
                        <a:solidFill>
                          <a:srgbClr val="C00000"/>
                        </a:solidFill>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b="1" dirty="0">
                          <a:solidFill>
                            <a:srgbClr val="C00000"/>
                          </a:solidFill>
                          <a:effectLst/>
                          <a:latin typeface="Times New Roman" panose="02020603050405020304" pitchFamily="18" charset="0"/>
                          <a:cs typeface="Times New Roman" panose="02020603050405020304" pitchFamily="18" charset="0"/>
                        </a:rPr>
                        <a:t>95.0</a:t>
                      </a:r>
                      <a:endParaRPr lang="zh-TW" sz="3200" b="1" dirty="0">
                        <a:solidFill>
                          <a:srgbClr val="C00000"/>
                        </a:solidFill>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tc>
                  <a:txBody>
                    <a:bodyPr/>
                    <a:lstStyle/>
                    <a:p>
                      <a:pPr algn="ctr">
                        <a:spcAft>
                          <a:spcPts val="0"/>
                        </a:spcAft>
                      </a:pPr>
                      <a:r>
                        <a:rPr lang="en-US" sz="3200" b="1" dirty="0">
                          <a:solidFill>
                            <a:srgbClr val="C00000"/>
                          </a:solidFill>
                          <a:effectLst/>
                          <a:latin typeface="Times New Roman" panose="02020603050405020304" pitchFamily="18" charset="0"/>
                          <a:cs typeface="Times New Roman" panose="02020603050405020304" pitchFamily="18" charset="0"/>
                        </a:rPr>
                        <a:t>97.4</a:t>
                      </a:r>
                      <a:endParaRPr lang="zh-TW" sz="3200" b="1" dirty="0">
                        <a:solidFill>
                          <a:srgbClr val="C00000"/>
                        </a:solidFill>
                        <a:effectLst/>
                        <a:latin typeface="Times New Roman" panose="02020603050405020304" pitchFamily="18" charset="0"/>
                        <a:ea typeface="新細明體" panose="02020500000000000000" pitchFamily="18" charset="-120"/>
                        <a:cs typeface="Times New Roman" panose="02020603050405020304" pitchFamily="18" charset="0"/>
                      </a:endParaRPr>
                    </a:p>
                  </a:txBody>
                  <a:tcPr marL="68580" marR="68580" marT="0" marB="0" anchor="ctr"/>
                </a:tc>
                <a:extLst>
                  <a:ext uri="{0D108BD9-81ED-4DB2-BD59-A6C34878D82A}">
                    <a16:rowId xmlns:a16="http://schemas.microsoft.com/office/drawing/2014/main" val="494026572"/>
                  </a:ext>
                </a:extLst>
              </a:tr>
            </a:tbl>
          </a:graphicData>
        </a:graphic>
      </p:graphicFrame>
      <p:sp>
        <p:nvSpPr>
          <p:cNvPr id="38" name="文字方塊 37">
            <a:extLst>
              <a:ext uri="{FF2B5EF4-FFF2-40B4-BE49-F238E27FC236}">
                <a16:creationId xmlns:a16="http://schemas.microsoft.com/office/drawing/2014/main" id="{CD105E38-5F8A-4C5D-83F8-7498B9B7C727}"/>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13</a:t>
            </a:r>
            <a:endParaRPr lang="zh-TW" altLang="en-US" sz="3600" b="1" dirty="0">
              <a:latin typeface="Times New Roman" panose="02020603050405020304" pitchFamily="18" charset="0"/>
              <a:cs typeface="Times New Roman" panose="02020603050405020304" pitchFamily="18" charset="0"/>
            </a:endParaRPr>
          </a:p>
        </p:txBody>
      </p:sp>
      <p:pic>
        <p:nvPicPr>
          <p:cNvPr id="37" name="圖片 36">
            <a:extLst>
              <a:ext uri="{FF2B5EF4-FFF2-40B4-BE49-F238E27FC236}">
                <a16:creationId xmlns:a16="http://schemas.microsoft.com/office/drawing/2014/main" id="{69FD3583-A909-45B9-B4C2-F859CEEAB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6" name="矩形 25">
            <a:extLst>
              <a:ext uri="{FF2B5EF4-FFF2-40B4-BE49-F238E27FC236}">
                <a16:creationId xmlns:a16="http://schemas.microsoft.com/office/drawing/2014/main" id="{64FF996B-2CB6-48D2-A39C-8F30B3F66804}"/>
              </a:ext>
            </a:extLst>
          </p:cNvPr>
          <p:cNvSpPr/>
          <p:nvPr/>
        </p:nvSpPr>
        <p:spPr>
          <a:xfrm>
            <a:off x="13563600" y="820505"/>
            <a:ext cx="4995925" cy="1569660"/>
          </a:xfrm>
          <a:prstGeom prst="rect">
            <a:avLst/>
          </a:prstGeom>
        </p:spPr>
        <p:txBody>
          <a:bodyPr wrap="square">
            <a:spAutoFit/>
          </a:bodyPr>
          <a:lstStyle/>
          <a:p>
            <a:r>
              <a:rPr lang="en-US" altLang="zh-TW" sz="2400" dirty="0">
                <a:latin typeface="Times New Roman" panose="02020603050405020304" pitchFamily="18" charset="0"/>
                <a:cs typeface="Times New Roman" panose="02020603050405020304" pitchFamily="18" charset="0"/>
              </a:rPr>
              <a:t>Acc: Accuracy</a:t>
            </a:r>
          </a:p>
          <a:p>
            <a:r>
              <a:rPr lang="en-US" altLang="zh-TW" sz="2400" dirty="0" err="1">
                <a:latin typeface="Times New Roman" panose="02020603050405020304" pitchFamily="18" charset="0"/>
                <a:cs typeface="Times New Roman" panose="02020603050405020304" pitchFamily="18" charset="0"/>
              </a:rPr>
              <a:t>Prec</a:t>
            </a:r>
            <a:r>
              <a:rPr lang="en-US" altLang="zh-TW" sz="2400" dirty="0">
                <a:latin typeface="Times New Roman" panose="02020603050405020304" pitchFamily="18" charset="0"/>
                <a:cs typeface="Times New Roman" panose="02020603050405020304" pitchFamily="18" charset="0"/>
              </a:rPr>
              <a:t>: Precision</a:t>
            </a:r>
          </a:p>
          <a:p>
            <a:r>
              <a:rPr lang="en-US" altLang="zh-TW" sz="2400" dirty="0">
                <a:latin typeface="Times New Roman" panose="02020603050405020304" pitchFamily="18" charset="0"/>
                <a:cs typeface="Times New Roman" panose="02020603050405020304" pitchFamily="18" charset="0"/>
              </a:rPr>
              <a:t>Rec: Recall</a:t>
            </a:r>
          </a:p>
          <a:p>
            <a:r>
              <a:rPr lang="en-US" altLang="zh-TW" sz="2400" dirty="0">
                <a:latin typeface="Times New Roman" panose="02020603050405020304" pitchFamily="18" charset="0"/>
                <a:cs typeface="Times New Roman" panose="02020603050405020304" pitchFamily="18" charset="0"/>
              </a:rPr>
              <a:t>F1: F1-score</a:t>
            </a:r>
            <a:endParaRPr lang="zh-TW" altLang="en-US" sz="2400" dirty="0">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9BBB7455-53D3-4ACE-ADC1-A8200832DE1A}"/>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Methods    </a:t>
            </a:r>
            <a:r>
              <a:rPr lang="en-US" altLang="zh-TW" sz="3200" b="1" dirty="0">
                <a:latin typeface="Times New Roman" panose="02020603050405020304" pitchFamily="18" charset="0"/>
                <a:cs typeface="Times New Roman" panose="02020603050405020304" pitchFamily="18" charset="0"/>
              </a:rPr>
              <a:t>Results &amp; Discussion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Conclusion    Summary</a:t>
            </a:r>
          </a:p>
        </p:txBody>
      </p:sp>
    </p:spTree>
    <p:extLst>
      <p:ext uri="{BB962C8B-B14F-4D97-AF65-F5344CB8AC3E}">
        <p14:creationId xmlns:p14="http://schemas.microsoft.com/office/powerpoint/2010/main" val="482032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36" name="TextBox 5">
            <a:extLst>
              <a:ext uri="{FF2B5EF4-FFF2-40B4-BE49-F238E27FC236}">
                <a16:creationId xmlns:a16="http://schemas.microsoft.com/office/drawing/2014/main" id="{2288F387-2D1A-4B0C-AB91-C0664C13FFCB}"/>
              </a:ext>
            </a:extLst>
          </p:cNvPr>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Result &amp; Discussion (4/4)</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sp>
        <p:nvSpPr>
          <p:cNvPr id="37" name="矩形 36">
            <a:extLst>
              <a:ext uri="{FF2B5EF4-FFF2-40B4-BE49-F238E27FC236}">
                <a16:creationId xmlns:a16="http://schemas.microsoft.com/office/drawing/2014/main" id="{5EBC145C-57B7-4A79-9749-B8A02377D998}"/>
              </a:ext>
            </a:extLst>
          </p:cNvPr>
          <p:cNvSpPr/>
          <p:nvPr/>
        </p:nvSpPr>
        <p:spPr>
          <a:xfrm>
            <a:off x="1327346" y="2075238"/>
            <a:ext cx="15665254" cy="4598375"/>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Our Method preserved high accuracy despite model compression.</a:t>
            </a: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Original student model suffered performance loss; KD significantly improved results.</a:t>
            </a: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Recall remained limited due to dataset imbalance and subtle defect textures.</a:t>
            </a:r>
          </a:p>
        </p:txBody>
      </p:sp>
      <p:sp>
        <p:nvSpPr>
          <p:cNvPr id="38" name="文字方塊 37">
            <a:extLst>
              <a:ext uri="{FF2B5EF4-FFF2-40B4-BE49-F238E27FC236}">
                <a16:creationId xmlns:a16="http://schemas.microsoft.com/office/drawing/2014/main" id="{D674499F-50FC-4DA9-9958-088685C97A51}"/>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14</a:t>
            </a:r>
            <a:endParaRPr lang="zh-TW" altLang="en-US" sz="3600" b="1" dirty="0">
              <a:latin typeface="Times New Roman" panose="02020603050405020304" pitchFamily="18" charset="0"/>
              <a:cs typeface="Times New Roman" panose="02020603050405020304" pitchFamily="18" charset="0"/>
            </a:endParaRPr>
          </a:p>
        </p:txBody>
      </p:sp>
      <p:pic>
        <p:nvPicPr>
          <p:cNvPr id="39" name="圖片 38">
            <a:extLst>
              <a:ext uri="{FF2B5EF4-FFF2-40B4-BE49-F238E27FC236}">
                <a16:creationId xmlns:a16="http://schemas.microsoft.com/office/drawing/2014/main" id="{58B159C5-1E98-450D-B5AE-BAFCB3F48E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6" name="矩形 25">
            <a:extLst>
              <a:ext uri="{FF2B5EF4-FFF2-40B4-BE49-F238E27FC236}">
                <a16:creationId xmlns:a16="http://schemas.microsoft.com/office/drawing/2014/main" id="{B0712B0C-E431-4ACE-8700-4C209D82E1BF}"/>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Methods    </a:t>
            </a:r>
            <a:r>
              <a:rPr lang="en-US" altLang="zh-TW" sz="3200" b="1" dirty="0">
                <a:latin typeface="Times New Roman" panose="02020603050405020304" pitchFamily="18" charset="0"/>
                <a:cs typeface="Times New Roman" panose="02020603050405020304" pitchFamily="18" charset="0"/>
              </a:rPr>
              <a:t>Results &amp; Discussion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Conclusion    Summary</a:t>
            </a:r>
          </a:p>
        </p:txBody>
      </p:sp>
    </p:spTree>
    <p:extLst>
      <p:ext uri="{BB962C8B-B14F-4D97-AF65-F5344CB8AC3E}">
        <p14:creationId xmlns:p14="http://schemas.microsoft.com/office/powerpoint/2010/main" val="1500651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36" name="TextBox 5">
            <a:extLst>
              <a:ext uri="{FF2B5EF4-FFF2-40B4-BE49-F238E27FC236}">
                <a16:creationId xmlns:a16="http://schemas.microsoft.com/office/drawing/2014/main" id="{2288F387-2D1A-4B0C-AB91-C0664C13FFCB}"/>
              </a:ext>
            </a:extLst>
          </p:cNvPr>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Conclusion</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sp>
        <p:nvSpPr>
          <p:cNvPr id="37" name="矩形 36">
            <a:extLst>
              <a:ext uri="{FF2B5EF4-FFF2-40B4-BE49-F238E27FC236}">
                <a16:creationId xmlns:a16="http://schemas.microsoft.com/office/drawing/2014/main" id="{5EBC145C-57B7-4A79-9749-B8A02377D998}"/>
              </a:ext>
            </a:extLst>
          </p:cNvPr>
          <p:cNvSpPr/>
          <p:nvPr/>
        </p:nvSpPr>
        <p:spPr>
          <a:xfrm>
            <a:off x="1327346" y="2075238"/>
            <a:ext cx="15665254" cy="6445034"/>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SBD-Net effectively reuses the teacher classifier to guide student training, achieving:</a:t>
            </a:r>
          </a:p>
          <a:p>
            <a:pPr marL="1028700" lvl="1" indent="-571500">
              <a:lnSpc>
                <a:spcPct val="150000"/>
              </a:lnSpc>
              <a:buFont typeface="Wingdings" panose="05000000000000000000" pitchFamily="2" charset="2"/>
              <a:buChar char="ü"/>
            </a:pPr>
            <a:r>
              <a:rPr lang="en-US" altLang="zh-TW" sz="4000" dirty="0">
                <a:latin typeface="Times New Roman" panose="02020603050405020304" pitchFamily="18" charset="0"/>
                <a:cs typeface="Times New Roman" panose="02020603050405020304" pitchFamily="18" charset="0"/>
              </a:rPr>
              <a:t>34% reduction in parameters</a:t>
            </a:r>
          </a:p>
          <a:p>
            <a:pPr marL="1028700" lvl="1" indent="-571500">
              <a:lnSpc>
                <a:spcPct val="150000"/>
              </a:lnSpc>
              <a:buFont typeface="Wingdings" panose="05000000000000000000" pitchFamily="2" charset="2"/>
              <a:buChar char="ü"/>
            </a:pPr>
            <a:r>
              <a:rPr lang="en-US" altLang="zh-TW" sz="4000" dirty="0">
                <a:latin typeface="Times New Roman" panose="02020603050405020304" pitchFamily="18" charset="0"/>
                <a:cs typeface="Times New Roman" panose="02020603050405020304" pitchFamily="18" charset="0"/>
              </a:rPr>
              <a:t>Faster inference</a:t>
            </a:r>
            <a:r>
              <a:rPr lang="zh-TW" altLang="en-US" sz="4000" dirty="0">
                <a:latin typeface="Times New Roman" panose="02020603050405020304" pitchFamily="18" charset="0"/>
                <a:cs typeface="Times New Roman" panose="02020603050405020304" pitchFamily="18" charset="0"/>
              </a:rPr>
              <a:t> </a:t>
            </a:r>
            <a:r>
              <a:rPr lang="en-US" altLang="zh-TW" sz="4000" dirty="0">
                <a:latin typeface="Times New Roman" panose="02020603050405020304" pitchFamily="18" charset="0"/>
                <a:cs typeface="Times New Roman" panose="02020603050405020304" pitchFamily="18" charset="0"/>
              </a:rPr>
              <a:t>99.6% accuracy in test set</a:t>
            </a:r>
          </a:p>
          <a:p>
            <a:pPr marL="1028700" lvl="1" indent="-571500">
              <a:lnSpc>
                <a:spcPct val="150000"/>
              </a:lnSpc>
              <a:buFont typeface="Wingdings" panose="05000000000000000000" pitchFamily="2" charset="2"/>
              <a:buChar char="ü"/>
            </a:pPr>
            <a:r>
              <a:rPr lang="en-US" altLang="zh-TW" sz="4000" dirty="0">
                <a:latin typeface="Times New Roman" panose="02020603050405020304" pitchFamily="18" charset="0"/>
                <a:cs typeface="Times New Roman" panose="02020603050405020304" pitchFamily="18" charset="0"/>
              </a:rPr>
              <a:t>Successful real-world deployment on edge devices</a:t>
            </a:r>
          </a:p>
          <a:p>
            <a:pPr marL="571500" indent="-571500">
              <a:lnSpc>
                <a:spcPct val="150000"/>
              </a:lnSpc>
              <a:buFont typeface="Wingdings" panose="05000000000000000000" pitchFamily="2" charset="2"/>
              <a:buChar char="Ø"/>
            </a:pPr>
            <a:r>
              <a:rPr lang="en-US" altLang="zh-TW" sz="4000" dirty="0">
                <a:latin typeface="Times New Roman" panose="02020603050405020304" pitchFamily="18" charset="0"/>
                <a:cs typeface="Times New Roman" panose="02020603050405020304" pitchFamily="18" charset="0"/>
              </a:rPr>
              <a:t>The framework demonstrates practical feasibility for real-time solder ball defect detection in industrial environments.</a:t>
            </a:r>
          </a:p>
        </p:txBody>
      </p:sp>
      <p:sp>
        <p:nvSpPr>
          <p:cNvPr id="38" name="文字方塊 37">
            <a:extLst>
              <a:ext uri="{FF2B5EF4-FFF2-40B4-BE49-F238E27FC236}">
                <a16:creationId xmlns:a16="http://schemas.microsoft.com/office/drawing/2014/main" id="{DFBA5667-23EA-4C12-B4AC-0C068133B7CA}"/>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15</a:t>
            </a:r>
            <a:endParaRPr lang="zh-TW" altLang="en-US" sz="3600" b="1" dirty="0">
              <a:latin typeface="Times New Roman" panose="02020603050405020304" pitchFamily="18" charset="0"/>
              <a:cs typeface="Times New Roman" panose="02020603050405020304" pitchFamily="18" charset="0"/>
            </a:endParaRPr>
          </a:p>
        </p:txBody>
      </p:sp>
      <p:pic>
        <p:nvPicPr>
          <p:cNvPr id="39" name="圖片 38">
            <a:extLst>
              <a:ext uri="{FF2B5EF4-FFF2-40B4-BE49-F238E27FC236}">
                <a16:creationId xmlns:a16="http://schemas.microsoft.com/office/drawing/2014/main" id="{6C980E79-E598-4608-A73F-0D64CCAF6C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6" name="矩形 25">
            <a:extLst>
              <a:ext uri="{FF2B5EF4-FFF2-40B4-BE49-F238E27FC236}">
                <a16:creationId xmlns:a16="http://schemas.microsoft.com/office/drawing/2014/main" id="{EFC61725-B2DF-4932-BDE8-4592B811EB46}"/>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Methods    Results &amp; Discussion    </a:t>
            </a:r>
            <a:r>
              <a:rPr lang="en-US" altLang="zh-TW" sz="3200" b="1" dirty="0">
                <a:latin typeface="Times New Roman" panose="02020603050405020304" pitchFamily="18" charset="0"/>
                <a:cs typeface="Times New Roman" panose="02020603050405020304" pitchFamily="18" charset="0"/>
              </a:rPr>
              <a:t>Conclusion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   Summary</a:t>
            </a:r>
          </a:p>
        </p:txBody>
      </p:sp>
    </p:spTree>
    <p:extLst>
      <p:ext uri="{BB962C8B-B14F-4D97-AF65-F5344CB8AC3E}">
        <p14:creationId xmlns:p14="http://schemas.microsoft.com/office/powerpoint/2010/main" val="29116428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7081090"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36" name="TextBox 5">
            <a:extLst>
              <a:ext uri="{FF2B5EF4-FFF2-40B4-BE49-F238E27FC236}">
                <a16:creationId xmlns:a16="http://schemas.microsoft.com/office/drawing/2014/main" id="{2288F387-2D1A-4B0C-AB91-C0664C13FFCB}"/>
              </a:ext>
            </a:extLst>
          </p:cNvPr>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Summary</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sp>
        <p:nvSpPr>
          <p:cNvPr id="37" name="矩形 36">
            <a:extLst>
              <a:ext uri="{FF2B5EF4-FFF2-40B4-BE49-F238E27FC236}">
                <a16:creationId xmlns:a16="http://schemas.microsoft.com/office/drawing/2014/main" id="{5EBC145C-57B7-4A79-9749-B8A02377D998}"/>
              </a:ext>
            </a:extLst>
          </p:cNvPr>
          <p:cNvSpPr/>
          <p:nvPr/>
        </p:nvSpPr>
        <p:spPr>
          <a:xfrm>
            <a:off x="3864431" y="2543755"/>
            <a:ext cx="14088367" cy="6740307"/>
          </a:xfrm>
          <a:prstGeom prst="rect">
            <a:avLst/>
          </a:prstGeom>
        </p:spPr>
        <p:txBody>
          <a:bodyPr wrap="square">
            <a:spAutoFit/>
          </a:bodyPr>
          <a:lstStyle/>
          <a:p>
            <a:pPr marL="571500" indent="-571500">
              <a:buFont typeface="Arial" panose="020B0604020202020204" pitchFamily="34" charset="0"/>
              <a:buChar char="•"/>
            </a:pPr>
            <a:r>
              <a:rPr lang="en-US" altLang="zh-TW" sz="3600" dirty="0">
                <a:latin typeface="Times New Roman" panose="02020603050405020304" pitchFamily="18" charset="0"/>
                <a:cs typeface="Times New Roman" panose="02020603050405020304" pitchFamily="18" charset="0"/>
              </a:rPr>
              <a:t>Uses EfficientNet-B2 (teacher) and EfficientNet-Lite2 (student)</a:t>
            </a:r>
          </a:p>
          <a:p>
            <a:pPr marL="571500" indent="-571500">
              <a:buFont typeface="Arial" panose="020B0604020202020204" pitchFamily="34" charset="0"/>
              <a:buChar char="•"/>
            </a:pPr>
            <a:r>
              <a:rPr lang="en-US" altLang="zh-TW" sz="3600" dirty="0">
                <a:latin typeface="Times New Roman" panose="02020603050405020304" pitchFamily="18" charset="0"/>
                <a:cs typeface="Times New Roman" panose="02020603050405020304" pitchFamily="18" charset="0"/>
              </a:rPr>
              <a:t>Knowledge distillation via </a:t>
            </a:r>
            <a:r>
              <a:rPr lang="en-US" altLang="zh-TW" sz="3600" dirty="0" err="1">
                <a:latin typeface="Times New Roman" panose="02020603050405020304" pitchFamily="18" charset="0"/>
                <a:cs typeface="Times New Roman" panose="02020603050405020304" pitchFamily="18" charset="0"/>
              </a:rPr>
              <a:t>SimKD</a:t>
            </a:r>
            <a:endParaRPr lang="en-US" altLang="zh-TW" sz="36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altLang="zh-TW" sz="3600" dirty="0">
                <a:latin typeface="Times New Roman" panose="02020603050405020304" pitchFamily="18" charset="0"/>
                <a:cs typeface="Times New Roman" panose="02020603050405020304" pitchFamily="18" charset="0"/>
              </a:rPr>
              <a:t>Deployed on real production edge devices</a:t>
            </a:r>
          </a:p>
          <a:p>
            <a:pPr marL="571500" indent="-571500">
              <a:buFont typeface="Arial" panose="020B0604020202020204" pitchFamily="34" charset="0"/>
              <a:buChar char="•"/>
            </a:pPr>
            <a:endParaRPr lang="en-US" altLang="zh-TW" sz="3600" b="1"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altLang="zh-TW" sz="3600" dirty="0">
                <a:latin typeface="Times New Roman" panose="02020603050405020304" pitchFamily="18" charset="0"/>
                <a:cs typeface="Times New Roman" panose="02020603050405020304" pitchFamily="18" charset="0"/>
              </a:rPr>
              <a:t>Dataset Preparation</a:t>
            </a:r>
          </a:p>
          <a:p>
            <a:pPr marL="571500" indent="-571500">
              <a:buFont typeface="Arial" panose="020B0604020202020204" pitchFamily="34" charset="0"/>
              <a:buChar char="•"/>
            </a:pPr>
            <a:r>
              <a:rPr lang="en-US" altLang="zh-TW" sz="3600" dirty="0">
                <a:latin typeface="Times New Roman" panose="02020603050405020304" pitchFamily="18" charset="0"/>
                <a:cs typeface="Times New Roman" panose="02020603050405020304" pitchFamily="18" charset="0"/>
              </a:rPr>
              <a:t>Teacher Model Training</a:t>
            </a:r>
          </a:p>
          <a:p>
            <a:pPr marL="571500" indent="-571500">
              <a:buFont typeface="Arial" panose="020B0604020202020204" pitchFamily="34" charset="0"/>
              <a:buChar char="•"/>
            </a:pPr>
            <a:r>
              <a:rPr lang="en-US" altLang="zh-TW" sz="3600" dirty="0">
                <a:latin typeface="Times New Roman" panose="02020603050405020304" pitchFamily="18" charset="0"/>
                <a:cs typeface="Times New Roman" panose="02020603050405020304" pitchFamily="18" charset="0"/>
              </a:rPr>
              <a:t>Student Model Training with Distillation</a:t>
            </a:r>
          </a:p>
          <a:p>
            <a:pPr marL="571500" indent="-571500">
              <a:buFont typeface="Arial" panose="020B0604020202020204" pitchFamily="34" charset="0"/>
              <a:buChar char="•"/>
            </a:pPr>
            <a:r>
              <a:rPr lang="en-US" altLang="zh-TW" sz="3600" dirty="0">
                <a:latin typeface="Times New Roman" panose="02020603050405020304" pitchFamily="18" charset="0"/>
                <a:cs typeface="Times New Roman" panose="02020603050405020304" pitchFamily="18" charset="0"/>
              </a:rPr>
              <a:t>Deployment and Application</a:t>
            </a:r>
          </a:p>
          <a:p>
            <a:pPr marL="571500" indent="-571500">
              <a:buFont typeface="Arial" panose="020B0604020202020204" pitchFamily="34" charset="0"/>
              <a:buChar char="•"/>
            </a:pPr>
            <a:endParaRPr lang="en-US" altLang="zh-TW" sz="3600" b="1"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altLang="zh-TW" sz="3600" dirty="0">
                <a:latin typeface="Times New Roman" panose="02020603050405020304" pitchFamily="18" charset="0"/>
                <a:cs typeface="Times New Roman" panose="02020603050405020304" pitchFamily="18" charset="0"/>
              </a:rPr>
              <a:t>34% fewer parameters</a:t>
            </a:r>
          </a:p>
          <a:p>
            <a:pPr marL="571500" indent="-571500">
              <a:buFont typeface="Arial" panose="020B0604020202020204" pitchFamily="34" charset="0"/>
              <a:buChar char="•"/>
            </a:pPr>
            <a:r>
              <a:rPr lang="en-US" altLang="zh-TW" sz="3600" dirty="0">
                <a:latin typeface="Times New Roman" panose="02020603050405020304" pitchFamily="18" charset="0"/>
                <a:cs typeface="Times New Roman" panose="02020603050405020304" pitchFamily="18" charset="0"/>
              </a:rPr>
              <a:t>1.4× faster inference</a:t>
            </a:r>
          </a:p>
          <a:p>
            <a:pPr marL="571500" indent="-571500">
              <a:buFont typeface="Arial" panose="020B0604020202020204" pitchFamily="34" charset="0"/>
              <a:buChar char="•"/>
            </a:pPr>
            <a:r>
              <a:rPr lang="en-US" altLang="zh-TW" sz="3600" dirty="0">
                <a:latin typeface="Times New Roman" panose="02020603050405020304" pitchFamily="18" charset="0"/>
                <a:cs typeface="Times New Roman" panose="02020603050405020304" pitchFamily="18" charset="0"/>
              </a:rPr>
              <a:t>Maintained the same accuracy as the teacher model</a:t>
            </a:r>
          </a:p>
        </p:txBody>
      </p:sp>
      <p:sp>
        <p:nvSpPr>
          <p:cNvPr id="38" name="文字方塊 37">
            <a:extLst>
              <a:ext uri="{FF2B5EF4-FFF2-40B4-BE49-F238E27FC236}">
                <a16:creationId xmlns:a16="http://schemas.microsoft.com/office/drawing/2014/main" id="{DFBA5667-23EA-4C12-B4AC-0C068133B7CA}"/>
              </a:ext>
            </a:extLst>
          </p:cNvPr>
          <p:cNvSpPr txBox="1"/>
          <p:nvPr/>
        </p:nvSpPr>
        <p:spPr>
          <a:xfrm>
            <a:off x="169763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16</a:t>
            </a:r>
            <a:endParaRPr lang="zh-TW" altLang="en-US" sz="3600" b="1" dirty="0">
              <a:latin typeface="Times New Roman" panose="02020603050405020304" pitchFamily="18" charset="0"/>
              <a:cs typeface="Times New Roman" panose="02020603050405020304" pitchFamily="18" charset="0"/>
            </a:endParaRPr>
          </a:p>
        </p:txBody>
      </p:sp>
      <p:pic>
        <p:nvPicPr>
          <p:cNvPr id="39" name="圖片 38">
            <a:extLst>
              <a:ext uri="{FF2B5EF4-FFF2-40B4-BE49-F238E27FC236}">
                <a16:creationId xmlns:a16="http://schemas.microsoft.com/office/drawing/2014/main" id="{6C980E79-E598-4608-A73F-0D64CCAF6C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23094" y="851720"/>
            <a:ext cx="1579106" cy="1579106"/>
          </a:xfrm>
          <a:prstGeom prst="rect">
            <a:avLst/>
          </a:prstGeom>
        </p:spPr>
      </p:pic>
      <p:sp>
        <p:nvSpPr>
          <p:cNvPr id="4" name="矩形: 圓角 3">
            <a:extLst>
              <a:ext uri="{FF2B5EF4-FFF2-40B4-BE49-F238E27FC236}">
                <a16:creationId xmlns:a16="http://schemas.microsoft.com/office/drawing/2014/main" id="{073E0D39-990A-49A2-99C0-E321F3CE2773}"/>
              </a:ext>
            </a:extLst>
          </p:cNvPr>
          <p:cNvSpPr/>
          <p:nvPr/>
        </p:nvSpPr>
        <p:spPr>
          <a:xfrm>
            <a:off x="1402318" y="2450543"/>
            <a:ext cx="2436733" cy="1851281"/>
          </a:xfrm>
          <a:prstGeom prst="roundRect">
            <a:avLst>
              <a:gd name="adj" fmla="val 14625"/>
            </a:avLst>
          </a:prstGeom>
          <a:solidFill>
            <a:srgbClr val="F0E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b="1" dirty="0">
                <a:solidFill>
                  <a:schemeClr val="tx1"/>
                </a:solidFill>
                <a:latin typeface="Times New Roman" panose="02020603050405020304" pitchFamily="18" charset="0"/>
                <a:cs typeface="Times New Roman" panose="02020603050405020304" pitchFamily="18" charset="0"/>
              </a:rPr>
              <a:t>Method</a:t>
            </a:r>
            <a:endParaRPr lang="zh-TW" altLang="en-US" sz="3600" b="1" dirty="0">
              <a:solidFill>
                <a:schemeClr val="tx1"/>
              </a:solidFill>
              <a:latin typeface="Times New Roman" panose="02020603050405020304" pitchFamily="18" charset="0"/>
              <a:cs typeface="Times New Roman" panose="02020603050405020304" pitchFamily="18" charset="0"/>
            </a:endParaRPr>
          </a:p>
        </p:txBody>
      </p:sp>
      <p:sp>
        <p:nvSpPr>
          <p:cNvPr id="28" name="矩形: 圓角 27">
            <a:extLst>
              <a:ext uri="{FF2B5EF4-FFF2-40B4-BE49-F238E27FC236}">
                <a16:creationId xmlns:a16="http://schemas.microsoft.com/office/drawing/2014/main" id="{6E72AD06-690D-4CCC-AF20-24FF486CB6C1}"/>
              </a:ext>
            </a:extLst>
          </p:cNvPr>
          <p:cNvSpPr/>
          <p:nvPr/>
        </p:nvSpPr>
        <p:spPr>
          <a:xfrm>
            <a:off x="1402318" y="4798873"/>
            <a:ext cx="2436733" cy="2152177"/>
          </a:xfrm>
          <a:prstGeom prst="roundRect">
            <a:avLst>
              <a:gd name="adj" fmla="val 14625"/>
            </a:avLst>
          </a:prstGeom>
          <a:solidFill>
            <a:srgbClr val="F0E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b="1" dirty="0">
                <a:solidFill>
                  <a:schemeClr val="tx1"/>
                </a:solidFill>
                <a:latin typeface="Times New Roman" panose="02020603050405020304" pitchFamily="18" charset="0"/>
                <a:cs typeface="Times New Roman" panose="02020603050405020304" pitchFamily="18" charset="0"/>
              </a:rPr>
              <a:t>Steps</a:t>
            </a:r>
            <a:endParaRPr lang="zh-TW" altLang="en-US" sz="3600" b="1" dirty="0">
              <a:solidFill>
                <a:schemeClr val="tx1"/>
              </a:solidFill>
              <a:latin typeface="Times New Roman" panose="02020603050405020304" pitchFamily="18" charset="0"/>
              <a:cs typeface="Times New Roman" panose="02020603050405020304" pitchFamily="18" charset="0"/>
            </a:endParaRPr>
          </a:p>
        </p:txBody>
      </p:sp>
      <p:sp>
        <p:nvSpPr>
          <p:cNvPr id="29" name="矩形: 圓角 28">
            <a:extLst>
              <a:ext uri="{FF2B5EF4-FFF2-40B4-BE49-F238E27FC236}">
                <a16:creationId xmlns:a16="http://schemas.microsoft.com/office/drawing/2014/main" id="{80787BEF-F740-483F-A2E5-13C60D1F6600}"/>
              </a:ext>
            </a:extLst>
          </p:cNvPr>
          <p:cNvSpPr/>
          <p:nvPr/>
        </p:nvSpPr>
        <p:spPr>
          <a:xfrm>
            <a:off x="1402318" y="7500427"/>
            <a:ext cx="2436733" cy="1747927"/>
          </a:xfrm>
          <a:prstGeom prst="roundRect">
            <a:avLst>
              <a:gd name="adj" fmla="val 14625"/>
            </a:avLst>
          </a:prstGeom>
          <a:solidFill>
            <a:srgbClr val="F0E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b="1" dirty="0">
                <a:solidFill>
                  <a:schemeClr val="tx1"/>
                </a:solidFill>
                <a:latin typeface="Times New Roman" panose="02020603050405020304" pitchFamily="18" charset="0"/>
                <a:cs typeface="Times New Roman" panose="02020603050405020304" pitchFamily="18" charset="0"/>
              </a:rPr>
              <a:t>Results</a:t>
            </a:r>
            <a:endParaRPr lang="zh-TW" altLang="en-US" sz="3600" b="1" dirty="0">
              <a:solidFill>
                <a:schemeClr val="tx1"/>
              </a:solidFill>
              <a:latin typeface="Times New Roman" panose="02020603050405020304" pitchFamily="18" charset="0"/>
              <a:cs typeface="Times New Roman" panose="02020603050405020304" pitchFamily="18" charset="0"/>
            </a:endParaRPr>
          </a:p>
        </p:txBody>
      </p:sp>
      <p:sp>
        <p:nvSpPr>
          <p:cNvPr id="30" name="矩形 29">
            <a:extLst>
              <a:ext uri="{FF2B5EF4-FFF2-40B4-BE49-F238E27FC236}">
                <a16:creationId xmlns:a16="http://schemas.microsoft.com/office/drawing/2014/main" id="{33E199DE-3616-44B0-82B5-3D9F6A13FA74}"/>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Methods    Results &amp; Discussion    Conclusion    </a:t>
            </a:r>
            <a:r>
              <a:rPr lang="en-US" altLang="zh-TW" sz="3200" b="1" dirty="0">
                <a:latin typeface="Times New Roman" panose="02020603050405020304" pitchFamily="18" charset="0"/>
                <a:cs typeface="Times New Roman" panose="02020603050405020304" pitchFamily="18" charset="0"/>
              </a:rPr>
              <a:t>Summary</a:t>
            </a:r>
          </a:p>
        </p:txBody>
      </p:sp>
    </p:spTree>
    <p:extLst>
      <p:ext uri="{BB962C8B-B14F-4D97-AF65-F5344CB8AC3E}">
        <p14:creationId xmlns:p14="http://schemas.microsoft.com/office/powerpoint/2010/main" val="3177136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Outline</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44" name="矩形 43">
            <a:extLst>
              <a:ext uri="{FF2B5EF4-FFF2-40B4-BE49-F238E27FC236}">
                <a16:creationId xmlns:a16="http://schemas.microsoft.com/office/drawing/2014/main" id="{EA46952E-4D38-4B7E-AFFD-82D22C6C98DC}"/>
              </a:ext>
            </a:extLst>
          </p:cNvPr>
          <p:cNvSpPr/>
          <p:nvPr/>
        </p:nvSpPr>
        <p:spPr>
          <a:xfrm>
            <a:off x="1327346" y="2075238"/>
            <a:ext cx="11931453" cy="5521704"/>
          </a:xfrm>
          <a:prstGeom prst="rect">
            <a:avLst/>
          </a:prstGeom>
        </p:spPr>
        <p:txBody>
          <a:bodyPr wrap="square">
            <a:spAutoFit/>
          </a:bodyPr>
          <a:lstStyle/>
          <a:p>
            <a:pPr marL="742950" indent="-742950">
              <a:lnSpc>
                <a:spcPct val="150000"/>
              </a:lnSpc>
              <a:buFont typeface="+mj-lt"/>
              <a:buAutoNum type="arabicPeriod"/>
            </a:pPr>
            <a:r>
              <a:rPr lang="en-US" altLang="zh-TW" sz="4000" dirty="0">
                <a:latin typeface="Times New Roman" panose="02020603050405020304" pitchFamily="18" charset="0"/>
                <a:cs typeface="Times New Roman" panose="02020603050405020304" pitchFamily="18" charset="0"/>
              </a:rPr>
              <a:t>Introduction</a:t>
            </a:r>
          </a:p>
          <a:p>
            <a:pPr marL="742950" indent="-742950">
              <a:lnSpc>
                <a:spcPct val="150000"/>
              </a:lnSpc>
              <a:buFont typeface="+mj-lt"/>
              <a:buAutoNum type="arabicPeriod"/>
            </a:pPr>
            <a:r>
              <a:rPr lang="en-US" altLang="zh-TW" sz="4000" dirty="0">
                <a:latin typeface="Times New Roman" panose="02020603050405020304" pitchFamily="18" charset="0"/>
                <a:cs typeface="Times New Roman" panose="02020603050405020304" pitchFamily="18" charset="0"/>
              </a:rPr>
              <a:t>Related Work</a:t>
            </a:r>
          </a:p>
          <a:p>
            <a:pPr marL="742950" indent="-742950">
              <a:lnSpc>
                <a:spcPct val="150000"/>
              </a:lnSpc>
              <a:buFont typeface="+mj-lt"/>
              <a:buAutoNum type="arabicPeriod"/>
            </a:pPr>
            <a:r>
              <a:rPr lang="en-US" altLang="zh-TW" sz="4000" dirty="0">
                <a:latin typeface="Times New Roman" panose="02020603050405020304" pitchFamily="18" charset="0"/>
                <a:cs typeface="Times New Roman" panose="02020603050405020304" pitchFamily="18" charset="0"/>
              </a:rPr>
              <a:t>Methods </a:t>
            </a:r>
          </a:p>
          <a:p>
            <a:pPr marL="742950" indent="-742950">
              <a:lnSpc>
                <a:spcPct val="150000"/>
              </a:lnSpc>
              <a:buFont typeface="+mj-lt"/>
              <a:buAutoNum type="arabicPeriod"/>
            </a:pPr>
            <a:r>
              <a:rPr lang="en-US" altLang="zh-TW" sz="4000" dirty="0">
                <a:latin typeface="Times New Roman" panose="02020603050405020304" pitchFamily="18" charset="0"/>
                <a:cs typeface="Times New Roman" panose="02020603050405020304" pitchFamily="18" charset="0"/>
              </a:rPr>
              <a:t>Results &amp; Discussion</a:t>
            </a:r>
          </a:p>
          <a:p>
            <a:pPr marL="742950" indent="-742950">
              <a:lnSpc>
                <a:spcPct val="150000"/>
              </a:lnSpc>
              <a:buFont typeface="+mj-lt"/>
              <a:buAutoNum type="arabicPeriod"/>
            </a:pPr>
            <a:r>
              <a:rPr lang="en-US" altLang="zh-TW" sz="4000" dirty="0">
                <a:latin typeface="Times New Roman" panose="02020603050405020304" pitchFamily="18" charset="0"/>
                <a:cs typeface="Times New Roman" panose="02020603050405020304" pitchFamily="18" charset="0"/>
              </a:rPr>
              <a:t>Conclusion</a:t>
            </a:r>
          </a:p>
          <a:p>
            <a:pPr marL="742950" indent="-742950">
              <a:lnSpc>
                <a:spcPct val="150000"/>
              </a:lnSpc>
              <a:buFont typeface="+mj-lt"/>
              <a:buAutoNum type="arabicPeriod"/>
            </a:pPr>
            <a:r>
              <a:rPr lang="en-US" altLang="zh-TW" sz="4000" dirty="0">
                <a:latin typeface="Times New Roman" panose="02020603050405020304" pitchFamily="18" charset="0"/>
                <a:cs typeface="Times New Roman" panose="02020603050405020304" pitchFamily="18" charset="0"/>
              </a:rPr>
              <a:t>Summary</a:t>
            </a:r>
          </a:p>
        </p:txBody>
      </p:sp>
      <p:pic>
        <p:nvPicPr>
          <p:cNvPr id="36" name="圖片 35">
            <a:extLst>
              <a:ext uri="{FF2B5EF4-FFF2-40B4-BE49-F238E27FC236}">
                <a16:creationId xmlns:a16="http://schemas.microsoft.com/office/drawing/2014/main" id="{C4071066-35D2-40C2-9D1E-B4D8C35AEA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Tree>
    <p:extLst>
      <p:ext uri="{BB962C8B-B14F-4D97-AF65-F5344CB8AC3E}">
        <p14:creationId xmlns:p14="http://schemas.microsoft.com/office/powerpoint/2010/main" val="24757055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5100D13-CE69-43CA-81A8-476F54143A1B}"/>
              </a:ext>
            </a:extLst>
          </p:cNvPr>
          <p:cNvSpPr/>
          <p:nvPr/>
        </p:nvSpPr>
        <p:spPr>
          <a:xfrm>
            <a:off x="381000" y="342900"/>
            <a:ext cx="17221200" cy="9710351"/>
          </a:xfrm>
          <a:prstGeom prst="rect">
            <a:avLst/>
          </a:prstGeom>
        </p:spPr>
        <p:txBody>
          <a:bodyPr wrap="square">
            <a:spAutoFit/>
          </a:bodyPr>
          <a:lstStyle/>
          <a:p>
            <a:pPr>
              <a:lnSpc>
                <a:spcPct val="150000"/>
              </a:lnSpc>
              <a:spcAft>
                <a:spcPts val="0"/>
              </a:spcAft>
            </a:pPr>
            <a:r>
              <a:rPr lang="en-US" altLang="zh-TW" sz="5400" b="1" cap="all" dirty="0">
                <a:latin typeface="Times New Roman" panose="02020603050405020304" pitchFamily="18" charset="0"/>
              </a:rPr>
              <a:t>References</a:t>
            </a:r>
            <a:endParaRPr lang="zh-TW" altLang="zh-TW" sz="54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[1] Y. He, K. Song, Q. Meng, and Y. Yan, “An end-to-end steel surface defect detection approach via fusing multiple hierarchical features,” IEEE Trans. </a:t>
            </a:r>
            <a:r>
              <a:rPr lang="en-US" altLang="zh-TW" sz="3200" dirty="0" err="1">
                <a:latin typeface="Times New Roman" panose="02020603050405020304" pitchFamily="18" charset="0"/>
              </a:rPr>
              <a:t>Instrum</a:t>
            </a:r>
            <a:r>
              <a:rPr lang="en-US" altLang="zh-TW" sz="3200" dirty="0">
                <a:latin typeface="Times New Roman" panose="02020603050405020304" pitchFamily="18" charset="0"/>
              </a:rPr>
              <a:t>. Meas., vol. 69, no. 4, pp. 1493–1504, Apr. 2020.</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[2] C. Li, B. Jiang, Z. Liu, Y. Dong, S. Tang, D. Weng, “Fabric defect detection based on deep-handcrafted feature and weighted low-rank matrix representation,” Journal of Engineered Fibers and Fabrics, vol. 6, pp. 155892502110084-155892502110084, 2021.</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[3] D. Zhang, X. Hao, D. Wang, C. Qin, B. Zhao, L. Liang, and W. Liu, “An efficient lightweight convolutional neural network for industrial surface defect detection,” Artificial Intelligence Review, vol. 56, pp. 1-27, 2023.</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[4] H. Zhang, D. Pa, J. Liu, and Z. Jiang, “A novel MAS-GAN-based data synthesis method for object surface defect detection,” Neurocomputing, vol. 499, pp. 106-144, 2022.</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[5] K. Volkan and I. </a:t>
            </a:r>
            <a:r>
              <a:rPr lang="en-US" altLang="zh-TW" sz="3200" dirty="0" err="1">
                <a:latin typeface="Times New Roman" panose="02020603050405020304" pitchFamily="18" charset="0"/>
              </a:rPr>
              <a:t>Akgül</a:t>
            </a:r>
            <a:r>
              <a:rPr lang="en-US" altLang="zh-TW" sz="3200" dirty="0">
                <a:latin typeface="Times New Roman" panose="02020603050405020304" pitchFamily="18" charset="0"/>
              </a:rPr>
              <a:t>, “Detection of defects in printed circuit boards with machine learning and deep learning algorithms,” European Journal of Science and Technology, no. 41, pp. 183–186, Nov. 2022.</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[6] R. Ameri, C. C. Hsu, and S. S. Band, “A systematic review of deep learning approaches for surface defect detection in industrial applications,” Engineering Applications of Artificial Intelligence, vol. 130, pp. 107717, 2024.</a:t>
            </a:r>
            <a:endParaRPr lang="zh-TW" altLang="zh-TW" sz="3200" dirty="0">
              <a:latin typeface="Times New Roman" panose="02020603050405020304" pitchFamily="18" charset="0"/>
            </a:endParaRPr>
          </a:p>
        </p:txBody>
      </p:sp>
      <p:sp>
        <p:nvSpPr>
          <p:cNvPr id="3" name="文字方塊 2">
            <a:extLst>
              <a:ext uri="{FF2B5EF4-FFF2-40B4-BE49-F238E27FC236}">
                <a16:creationId xmlns:a16="http://schemas.microsoft.com/office/drawing/2014/main" id="{E06D10E7-BB2F-4B9E-BE98-E7C0E8A510BB}"/>
              </a:ext>
            </a:extLst>
          </p:cNvPr>
          <p:cNvSpPr txBox="1"/>
          <p:nvPr/>
        </p:nvSpPr>
        <p:spPr>
          <a:xfrm>
            <a:off x="16812216" y="9427435"/>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17</a:t>
            </a:r>
            <a:endParaRPr lang="zh-TW" altLang="en-US" sz="3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01685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5100D13-CE69-43CA-81A8-476F54143A1B}"/>
              </a:ext>
            </a:extLst>
          </p:cNvPr>
          <p:cNvSpPr/>
          <p:nvPr/>
        </p:nvSpPr>
        <p:spPr>
          <a:xfrm>
            <a:off x="381000" y="342900"/>
            <a:ext cx="17221200" cy="9217908"/>
          </a:xfrm>
          <a:prstGeom prst="rect">
            <a:avLst/>
          </a:prstGeom>
        </p:spPr>
        <p:txBody>
          <a:bodyPr wrap="square">
            <a:spAutoFit/>
          </a:bodyPr>
          <a:lstStyle/>
          <a:p>
            <a:pPr>
              <a:lnSpc>
                <a:spcPct val="150000"/>
              </a:lnSpc>
            </a:pPr>
            <a:r>
              <a:rPr lang="en-US" altLang="zh-TW" sz="5400" b="1" cap="all" dirty="0">
                <a:latin typeface="Times New Roman" panose="02020603050405020304" pitchFamily="18" charset="0"/>
              </a:rPr>
              <a:t>References</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[7] T. Yu, W. Chen, G. </a:t>
            </a:r>
            <a:r>
              <a:rPr lang="en-US" altLang="zh-TW" sz="3200" dirty="0" err="1">
                <a:latin typeface="Times New Roman" panose="02020603050405020304" pitchFamily="18" charset="0"/>
              </a:rPr>
              <a:t>Junfeng</a:t>
            </a:r>
            <a:r>
              <a:rPr lang="en-US" altLang="zh-TW" sz="3200" dirty="0">
                <a:latin typeface="Times New Roman" panose="02020603050405020304" pitchFamily="18" charset="0"/>
              </a:rPr>
              <a:t> and H. </a:t>
            </a:r>
            <a:r>
              <a:rPr lang="en-US" altLang="zh-TW" sz="3200" dirty="0" err="1">
                <a:latin typeface="Times New Roman" panose="02020603050405020304" pitchFamily="18" charset="0"/>
              </a:rPr>
              <a:t>Poxi</a:t>
            </a:r>
            <a:r>
              <a:rPr lang="en-US" altLang="zh-TW" sz="3200" dirty="0">
                <a:latin typeface="Times New Roman" panose="02020603050405020304" pitchFamily="18" charset="0"/>
              </a:rPr>
              <a:t>, “Intelligent Detection Method of Forgings Defects Detection Based on Improved </a:t>
            </a:r>
            <a:r>
              <a:rPr lang="en-US" altLang="zh-TW" sz="3200" dirty="0" err="1">
                <a:latin typeface="Times New Roman" panose="02020603050405020304" pitchFamily="18" charset="0"/>
              </a:rPr>
              <a:t>EfficientNet</a:t>
            </a:r>
            <a:r>
              <a:rPr lang="en-US" altLang="zh-TW" sz="3200" dirty="0">
                <a:latin typeface="Times New Roman" panose="02020603050405020304" pitchFamily="18" charset="0"/>
              </a:rPr>
              <a:t> and Memetic Algorithm,” in IEEE Access, vol. 10, pp. 79553-79563, 2022.</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[8] P. V. </a:t>
            </a:r>
            <a:r>
              <a:rPr lang="en-US" altLang="zh-TW" sz="3200" dirty="0" err="1">
                <a:latin typeface="Times New Roman" panose="02020603050405020304" pitchFamily="18" charset="0"/>
              </a:rPr>
              <a:t>Dantas</a:t>
            </a:r>
            <a:r>
              <a:rPr lang="en-US" altLang="zh-TW" sz="3200" dirty="0">
                <a:latin typeface="Times New Roman" panose="02020603050405020304" pitchFamily="18" charset="0"/>
              </a:rPr>
              <a:t>, W. Sabino da Silva Jr, L. C. Cordeiro, and C. B. Carvalho, “A comprehensive review of model compression techniques in machine learning,” Appl </a:t>
            </a:r>
            <a:r>
              <a:rPr lang="en-US" altLang="zh-TW" sz="3200" dirty="0" err="1">
                <a:latin typeface="Times New Roman" panose="02020603050405020304" pitchFamily="18" charset="0"/>
              </a:rPr>
              <a:t>Intell</a:t>
            </a:r>
            <a:r>
              <a:rPr lang="en-US" altLang="zh-TW" sz="3200" dirty="0">
                <a:latin typeface="Times New Roman" panose="02020603050405020304" pitchFamily="18" charset="0"/>
              </a:rPr>
              <a:t>, vol. 54, pp. 11804–11844, 2024.</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[9] Y. Cheng, D. Wang, P. Zhou, and T. Zhang, “A Survey of Model Compression and Acceleration for Deep Neural Networks,” IEEE Signal Processing Magazine, vol. 35, no. 1, pp. 126-136, Jan. 2018.</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[10] X. Dai, H. Yin, and N. K. Jha, “</a:t>
            </a:r>
            <a:r>
              <a:rPr lang="en-US" altLang="zh-TW" sz="3200" dirty="0" err="1">
                <a:latin typeface="Times New Roman" panose="02020603050405020304" pitchFamily="18" charset="0"/>
              </a:rPr>
              <a:t>NeST</a:t>
            </a:r>
            <a:r>
              <a:rPr lang="en-US" altLang="zh-TW" sz="3200" dirty="0">
                <a:latin typeface="Times New Roman" panose="02020603050405020304" pitchFamily="18" charset="0"/>
              </a:rPr>
              <a:t>: A neural network synthesis tool based on a grow-and-prune paradigm,” IEEE Trans. </a:t>
            </a:r>
            <a:r>
              <a:rPr lang="en-US" altLang="zh-TW" sz="3200" dirty="0" err="1">
                <a:latin typeface="Times New Roman" panose="02020603050405020304" pitchFamily="18" charset="0"/>
              </a:rPr>
              <a:t>Comput</a:t>
            </a:r>
            <a:r>
              <a:rPr lang="en-US" altLang="zh-TW" sz="3200" dirty="0">
                <a:latin typeface="Times New Roman" panose="02020603050405020304" pitchFamily="18" charset="0"/>
              </a:rPr>
              <a:t>., vol. 68, no. 10, pp. 1487–1497, Oct. 2019.</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[11] Z. Wang, H. Chen, S. Yang, X. Luo, D. Li, and J. Wang, “A lightweight intrusion detection method for IoT based on deep learning and dynamic quantization,” </a:t>
            </a:r>
            <a:r>
              <a:rPr lang="en-US" altLang="zh-TW" sz="3200" dirty="0" err="1">
                <a:latin typeface="Times New Roman" panose="02020603050405020304" pitchFamily="18" charset="0"/>
              </a:rPr>
              <a:t>PeerJ</a:t>
            </a:r>
            <a:r>
              <a:rPr lang="en-US" altLang="zh-TW" sz="3200" dirty="0">
                <a:latin typeface="Times New Roman" panose="02020603050405020304" pitchFamily="18" charset="0"/>
              </a:rPr>
              <a:t> Computer Science, vol. 9, pp. 1569, 2023.</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[12] G. Hinton, O. </a:t>
            </a:r>
            <a:r>
              <a:rPr lang="en-US" altLang="zh-TW" sz="3200" dirty="0" err="1">
                <a:latin typeface="Times New Roman" panose="02020603050405020304" pitchFamily="18" charset="0"/>
              </a:rPr>
              <a:t>Vinyals</a:t>
            </a:r>
            <a:r>
              <a:rPr lang="en-US" altLang="zh-TW" sz="3200" dirty="0">
                <a:latin typeface="Times New Roman" panose="02020603050405020304" pitchFamily="18" charset="0"/>
              </a:rPr>
              <a:t>, and J. Dean, “Distilling the knowledge in a neural network,” 2015, arXiv:1503.02531.</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[13] Y. Tian, S. Pei, X. Zhang, C. Zhang, and N. Chawla, “Knowledge Distillation on Graphs: A Survey,” ACM Computing Surveys, Jan. 2025.</a:t>
            </a:r>
            <a:endParaRPr lang="zh-TW" altLang="zh-TW" sz="3200" dirty="0">
              <a:latin typeface="Times New Roman" panose="02020603050405020304" pitchFamily="18" charset="0"/>
            </a:endParaRPr>
          </a:p>
        </p:txBody>
      </p:sp>
      <p:sp>
        <p:nvSpPr>
          <p:cNvPr id="3" name="文字方塊 2">
            <a:extLst>
              <a:ext uri="{FF2B5EF4-FFF2-40B4-BE49-F238E27FC236}">
                <a16:creationId xmlns:a16="http://schemas.microsoft.com/office/drawing/2014/main" id="{0E219392-3EF5-47D5-AB77-4247A9894010}"/>
              </a:ext>
            </a:extLst>
          </p:cNvPr>
          <p:cNvSpPr txBox="1"/>
          <p:nvPr/>
        </p:nvSpPr>
        <p:spPr>
          <a:xfrm>
            <a:off x="16812216" y="9427435"/>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18</a:t>
            </a:r>
            <a:endParaRPr lang="zh-TW" altLang="en-US" sz="3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48225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5100D13-CE69-43CA-81A8-476F54143A1B}"/>
              </a:ext>
            </a:extLst>
          </p:cNvPr>
          <p:cNvSpPr/>
          <p:nvPr/>
        </p:nvSpPr>
        <p:spPr>
          <a:xfrm>
            <a:off x="381000" y="342900"/>
            <a:ext cx="17221200" cy="5278368"/>
          </a:xfrm>
          <a:prstGeom prst="rect">
            <a:avLst/>
          </a:prstGeom>
        </p:spPr>
        <p:txBody>
          <a:bodyPr wrap="square">
            <a:spAutoFit/>
          </a:bodyPr>
          <a:lstStyle/>
          <a:p>
            <a:pPr>
              <a:lnSpc>
                <a:spcPct val="150000"/>
              </a:lnSpc>
            </a:pPr>
            <a:r>
              <a:rPr lang="en-US" altLang="zh-TW" sz="5400" b="1" cap="all" dirty="0">
                <a:latin typeface="Times New Roman" panose="02020603050405020304" pitchFamily="18" charset="0"/>
              </a:rPr>
              <a:t>References</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[14] J. Gou, L. Sun, B. Yu, S. Wan, and D. Tao, “Hierarchical Multi-Attention Transfer for Knowledge Distillation,” ACM Transactions on Multimedia Computing Communications and Applications, vol. 20, no. 2, pp. 1–20, Oct. 2022.</a:t>
            </a:r>
            <a:endParaRPr lang="zh-TW" altLang="zh-TW" sz="3200" dirty="0">
              <a:latin typeface="Times New Roman" panose="02020603050405020304" pitchFamily="18" charset="0"/>
            </a:endParaRPr>
          </a:p>
          <a:p>
            <a:pPr marL="224155" indent="-224155" algn="just">
              <a:spcAft>
                <a:spcPts val="0"/>
              </a:spcAft>
            </a:pPr>
            <a:r>
              <a:rPr lang="en-US" altLang="zh-TW" sz="3200" dirty="0">
                <a:latin typeface="Times New Roman" panose="02020603050405020304" pitchFamily="18" charset="0"/>
              </a:rPr>
              <a:t>[15] Q. Zhou, H. Wang, Y. Tang and Y. Wang, “Defect Detection Method Based on Knowledge Distillation,” in IEEE Access, vol. 11, pp. 35866-35873, 2023.</a:t>
            </a:r>
            <a:endParaRPr lang="zh-TW" altLang="zh-TW" sz="3200" dirty="0">
              <a:latin typeface="Times New Roman" panose="02020603050405020304" pitchFamily="18" charset="0"/>
            </a:endParaRPr>
          </a:p>
          <a:p>
            <a:r>
              <a:rPr lang="en-US" altLang="zh-TW" sz="3200" dirty="0">
                <a:latin typeface="Times New Roman" panose="02020603050405020304" pitchFamily="18" charset="0"/>
              </a:rPr>
              <a:t>[16] D. Chen, J.-P. Mei, H. Zhang, C. Wang, Y. Feng, and C. Chen, “Knowledge Distillation with the Reused Teacher Classifier,” 2022 IEEE/CVF Conference on Computer Vision and Pattern Recognition (CVPR), Jun. 2022.</a:t>
            </a:r>
            <a:endParaRPr lang="zh-TW" altLang="en-US" sz="3200" dirty="0"/>
          </a:p>
        </p:txBody>
      </p:sp>
      <p:sp>
        <p:nvSpPr>
          <p:cNvPr id="3" name="文字方塊 2">
            <a:extLst>
              <a:ext uri="{FF2B5EF4-FFF2-40B4-BE49-F238E27FC236}">
                <a16:creationId xmlns:a16="http://schemas.microsoft.com/office/drawing/2014/main" id="{5DF829D6-237D-4DB1-81D5-505BCA404A2E}"/>
              </a:ext>
            </a:extLst>
          </p:cNvPr>
          <p:cNvSpPr txBox="1"/>
          <p:nvPr/>
        </p:nvSpPr>
        <p:spPr>
          <a:xfrm>
            <a:off x="16812216" y="9427435"/>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19</a:t>
            </a:r>
            <a:endParaRPr lang="zh-TW" altLang="en-US" sz="3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56890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FFFFFF"/>
            </a:solidFill>
            <a:ln w="95250" cap="sq">
              <a:solidFill>
                <a:srgbClr val="000000"/>
              </a:solidFill>
              <a:prstDash val="solid"/>
              <a:miter/>
            </a:ln>
          </p:spPr>
        </p:sp>
        <p:sp>
          <p:nvSpPr>
            <p:cNvPr id="4" name="TextBox 4"/>
            <p:cNvSpPr txBox="1"/>
            <p:nvPr/>
          </p:nvSpPr>
          <p:spPr>
            <a:xfrm>
              <a:off x="0" y="-38100"/>
              <a:ext cx="4274726" cy="2205567"/>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sp>
        <p:nvSpPr>
          <p:cNvPr id="5" name="TextBox 5"/>
          <p:cNvSpPr txBox="1"/>
          <p:nvPr/>
        </p:nvSpPr>
        <p:spPr>
          <a:xfrm>
            <a:off x="3327397" y="3702032"/>
            <a:ext cx="11633205" cy="2393660"/>
          </a:xfrm>
          <a:prstGeom prst="rect">
            <a:avLst/>
          </a:prstGeom>
        </p:spPr>
        <p:txBody>
          <a:bodyPr lIns="0" tIns="0" rIns="0" bIns="0" rtlCol="0" anchor="t">
            <a:spAutoFit/>
          </a:bodyPr>
          <a:lstStyle/>
          <a:p>
            <a:pPr algn="ctr">
              <a:lnSpc>
                <a:spcPts val="19679"/>
              </a:lnSpc>
            </a:pPr>
            <a:r>
              <a:rPr lang="en-US" sz="14056" b="1" dirty="0">
                <a:solidFill>
                  <a:srgbClr val="253439"/>
                </a:solidFill>
                <a:latin typeface="Times New Roman" panose="02020603050405020304" pitchFamily="18" charset="0"/>
                <a:ea typeface="Calibri" panose="020F0502020204030204" pitchFamily="34" charset="0"/>
                <a:cs typeface="Times New Roman" panose="02020603050405020304" pitchFamily="18" charset="0"/>
                <a:sym typeface="Varela Round"/>
              </a:rPr>
              <a:t>Thank you</a:t>
            </a:r>
          </a:p>
        </p:txBody>
      </p:sp>
      <p:grpSp>
        <p:nvGrpSpPr>
          <p:cNvPr id="6" name="Group 6"/>
          <p:cNvGrpSpPr/>
          <p:nvPr/>
        </p:nvGrpSpPr>
        <p:grpSpPr>
          <a:xfrm rot="-5400000">
            <a:off x="16064826" y="7505055"/>
            <a:ext cx="579335" cy="1523862"/>
            <a:chOff x="0" y="0"/>
            <a:chExt cx="270933" cy="712653"/>
          </a:xfrm>
        </p:grpSpPr>
        <p:sp>
          <p:nvSpPr>
            <p:cNvPr id="7" name="Freeform 7"/>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8" name="TextBox 8"/>
            <p:cNvSpPr txBox="1"/>
            <p:nvPr/>
          </p:nvSpPr>
          <p:spPr>
            <a:xfrm>
              <a:off x="0" y="-38100"/>
              <a:ext cx="270933" cy="750753"/>
            </a:xfrm>
            <a:prstGeom prst="rect">
              <a:avLst/>
            </a:prstGeom>
          </p:spPr>
          <p:txBody>
            <a:bodyPr lIns="28609" tIns="28609" rIns="28609" bIns="28609"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9" name="Group 9"/>
          <p:cNvGrpSpPr/>
          <p:nvPr/>
        </p:nvGrpSpPr>
        <p:grpSpPr>
          <a:xfrm rot="-5400000">
            <a:off x="14780945" y="7824957"/>
            <a:ext cx="579335" cy="884058"/>
            <a:chOff x="0" y="0"/>
            <a:chExt cx="270933" cy="413440"/>
          </a:xfrm>
        </p:grpSpPr>
        <p:sp>
          <p:nvSpPr>
            <p:cNvPr id="10" name="Freeform 10"/>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1" name="TextBox 11"/>
            <p:cNvSpPr txBox="1"/>
            <p:nvPr/>
          </p:nvSpPr>
          <p:spPr>
            <a:xfrm>
              <a:off x="0" y="-38100"/>
              <a:ext cx="270933" cy="451540"/>
            </a:xfrm>
            <a:prstGeom prst="rect">
              <a:avLst/>
            </a:prstGeom>
          </p:spPr>
          <p:txBody>
            <a:bodyPr lIns="28609" tIns="28609" rIns="28609" bIns="28609"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2" name="Group 12"/>
          <p:cNvGrpSpPr/>
          <p:nvPr/>
        </p:nvGrpSpPr>
        <p:grpSpPr>
          <a:xfrm rot="-5400000">
            <a:off x="15634984" y="7633984"/>
            <a:ext cx="475042" cy="2487841"/>
            <a:chOff x="0" y="0"/>
            <a:chExt cx="222159" cy="1163470"/>
          </a:xfrm>
        </p:grpSpPr>
        <p:sp>
          <p:nvSpPr>
            <p:cNvPr id="13" name="Freeform 13"/>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4" name="TextBox 14"/>
            <p:cNvSpPr txBox="1"/>
            <p:nvPr/>
          </p:nvSpPr>
          <p:spPr>
            <a:xfrm>
              <a:off x="0" y="-38100"/>
              <a:ext cx="222159" cy="1201570"/>
            </a:xfrm>
            <a:prstGeom prst="rect">
              <a:avLst/>
            </a:prstGeom>
          </p:spPr>
          <p:txBody>
            <a:bodyPr lIns="28609" tIns="28609" rIns="28609" bIns="28609"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5" name="Group 15"/>
          <p:cNvGrpSpPr/>
          <p:nvPr/>
        </p:nvGrpSpPr>
        <p:grpSpPr>
          <a:xfrm rot="-10800000">
            <a:off x="15970874" y="5473204"/>
            <a:ext cx="583125" cy="1533830"/>
            <a:chOff x="0" y="0"/>
            <a:chExt cx="270933" cy="712653"/>
          </a:xfrm>
        </p:grpSpPr>
        <p:sp>
          <p:nvSpPr>
            <p:cNvPr id="16" name="Freeform 16"/>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7" name="TextBox 17"/>
            <p:cNvSpPr txBox="1"/>
            <p:nvPr/>
          </p:nvSpPr>
          <p:spPr>
            <a:xfrm>
              <a:off x="0" y="-38100"/>
              <a:ext cx="270933" cy="750753"/>
            </a:xfrm>
            <a:prstGeom prst="rect">
              <a:avLst/>
            </a:prstGeom>
          </p:spPr>
          <p:txBody>
            <a:bodyPr lIns="28796" tIns="28796" rIns="28796" bIns="28796"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8" name="Group 18"/>
          <p:cNvGrpSpPr/>
          <p:nvPr/>
        </p:nvGrpSpPr>
        <p:grpSpPr>
          <a:xfrm rot="-10800000">
            <a:off x="15970874" y="7087478"/>
            <a:ext cx="583125" cy="889840"/>
            <a:chOff x="0" y="0"/>
            <a:chExt cx="270933" cy="413440"/>
          </a:xfrm>
        </p:grpSpPr>
        <p:sp>
          <p:nvSpPr>
            <p:cNvPr id="19" name="Freeform 19"/>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0" name="TextBox 20"/>
            <p:cNvSpPr txBox="1"/>
            <p:nvPr/>
          </p:nvSpPr>
          <p:spPr>
            <a:xfrm>
              <a:off x="0" y="-38100"/>
              <a:ext cx="270933" cy="451540"/>
            </a:xfrm>
            <a:prstGeom prst="rect">
              <a:avLst/>
            </a:prstGeom>
          </p:spPr>
          <p:txBody>
            <a:bodyPr lIns="28796" tIns="28796" rIns="28796" bIns="28796"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1" name="Group 21"/>
          <p:cNvGrpSpPr/>
          <p:nvPr/>
        </p:nvGrpSpPr>
        <p:grpSpPr>
          <a:xfrm rot="-10800000">
            <a:off x="16638276" y="5473204"/>
            <a:ext cx="478149" cy="2504114"/>
            <a:chOff x="0" y="0"/>
            <a:chExt cx="222159" cy="1163470"/>
          </a:xfrm>
        </p:grpSpPr>
        <p:sp>
          <p:nvSpPr>
            <p:cNvPr id="22" name="Freeform 22"/>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3" name="TextBox 23"/>
            <p:cNvSpPr txBox="1"/>
            <p:nvPr/>
          </p:nvSpPr>
          <p:spPr>
            <a:xfrm>
              <a:off x="0" y="-38100"/>
              <a:ext cx="222159" cy="1201570"/>
            </a:xfrm>
            <a:prstGeom prst="rect">
              <a:avLst/>
            </a:prstGeom>
          </p:spPr>
          <p:txBody>
            <a:bodyPr lIns="28796" tIns="28796" rIns="28796" bIns="28796"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4" name="Group 24"/>
          <p:cNvGrpSpPr/>
          <p:nvPr/>
        </p:nvGrpSpPr>
        <p:grpSpPr>
          <a:xfrm rot="-5400000">
            <a:off x="2457159" y="1467238"/>
            <a:ext cx="364252" cy="1376224"/>
            <a:chOff x="0" y="0"/>
            <a:chExt cx="485670" cy="1834966"/>
          </a:xfrm>
        </p:grpSpPr>
        <p:grpSp>
          <p:nvGrpSpPr>
            <p:cNvPr id="25" name="Group 25"/>
            <p:cNvGrpSpPr/>
            <p:nvPr/>
          </p:nvGrpSpPr>
          <p:grpSpPr>
            <a:xfrm>
              <a:off x="0" y="1349296"/>
              <a:ext cx="485670" cy="485670"/>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53439"/>
              </a:solidFill>
            </p:spPr>
          </p:sp>
          <p:sp>
            <p:nvSpPr>
              <p:cNvPr id="27" name="TextBox 27"/>
              <p:cNvSpPr txBox="1"/>
              <p:nvPr/>
            </p:nvSpPr>
            <p:spPr>
              <a:xfrm>
                <a:off x="76200" y="47625"/>
                <a:ext cx="660400" cy="688975"/>
              </a:xfrm>
              <a:prstGeom prst="rect">
                <a:avLst/>
              </a:prstGeom>
            </p:spPr>
            <p:txBody>
              <a:bodyPr lIns="50800" tIns="50800" rIns="50800" bIns="50800" rtlCol="0" anchor="ctr"/>
              <a:lstStyle/>
              <a:p>
                <a:pPr algn="ctr">
                  <a:lnSpc>
                    <a:spcPts val="2660"/>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8" name="Group 28"/>
            <p:cNvGrpSpPr/>
            <p:nvPr/>
          </p:nvGrpSpPr>
          <p:grpSpPr>
            <a:xfrm>
              <a:off x="0" y="674648"/>
              <a:ext cx="485670" cy="485670"/>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53439"/>
              </a:solidFill>
            </p:spPr>
          </p:sp>
          <p:sp>
            <p:nvSpPr>
              <p:cNvPr id="30" name="TextBox 30"/>
              <p:cNvSpPr txBox="1"/>
              <p:nvPr/>
            </p:nvSpPr>
            <p:spPr>
              <a:xfrm>
                <a:off x="76200" y="47625"/>
                <a:ext cx="660400" cy="688975"/>
              </a:xfrm>
              <a:prstGeom prst="rect">
                <a:avLst/>
              </a:prstGeom>
            </p:spPr>
            <p:txBody>
              <a:bodyPr lIns="50800" tIns="50800" rIns="50800" bIns="50800" rtlCol="0" anchor="ctr"/>
              <a:lstStyle/>
              <a:p>
                <a:pPr algn="ctr">
                  <a:lnSpc>
                    <a:spcPts val="2660"/>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31" name="Group 31"/>
            <p:cNvGrpSpPr/>
            <p:nvPr/>
          </p:nvGrpSpPr>
          <p:grpSpPr>
            <a:xfrm>
              <a:off x="0" y="0"/>
              <a:ext cx="485670" cy="485670"/>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53439"/>
              </a:solidFill>
            </p:spPr>
          </p:sp>
          <p:sp>
            <p:nvSpPr>
              <p:cNvPr id="33" name="TextBox 33"/>
              <p:cNvSpPr txBox="1"/>
              <p:nvPr/>
            </p:nvSpPr>
            <p:spPr>
              <a:xfrm>
                <a:off x="76200" y="47625"/>
                <a:ext cx="660400" cy="688975"/>
              </a:xfrm>
              <a:prstGeom prst="rect">
                <a:avLst/>
              </a:prstGeom>
            </p:spPr>
            <p:txBody>
              <a:bodyPr lIns="50800" tIns="50800" rIns="50800" bIns="50800" rtlCol="0" anchor="ctr"/>
              <a:lstStyle/>
              <a:p>
                <a:pPr algn="ctr">
                  <a:lnSpc>
                    <a:spcPts val="2660"/>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pic>
        <p:nvPicPr>
          <p:cNvPr id="37" name="圖片 36">
            <a:extLst>
              <a:ext uri="{FF2B5EF4-FFF2-40B4-BE49-F238E27FC236}">
                <a16:creationId xmlns:a16="http://schemas.microsoft.com/office/drawing/2014/main" id="{BAA7B00D-7F42-48F8-9BA9-F0A889508E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78598" y="1180369"/>
            <a:ext cx="2094622" cy="2094622"/>
          </a:xfrm>
          <a:prstGeom prst="rect">
            <a:avLst/>
          </a:prstGeom>
        </p:spPr>
      </p:pic>
      <p:sp>
        <p:nvSpPr>
          <p:cNvPr id="38" name="Text Box 4">
            <a:extLst>
              <a:ext uri="{FF2B5EF4-FFF2-40B4-BE49-F238E27FC236}">
                <a16:creationId xmlns:a16="http://schemas.microsoft.com/office/drawing/2014/main" id="{2B897337-6443-461D-8053-8E0A1156088D}"/>
              </a:ext>
            </a:extLst>
          </p:cNvPr>
          <p:cNvSpPr txBox="1">
            <a:spLocks noChangeArrowheads="1"/>
          </p:cNvSpPr>
          <p:nvPr/>
        </p:nvSpPr>
        <p:spPr bwMode="auto">
          <a:xfrm>
            <a:off x="5758481" y="6584968"/>
            <a:ext cx="6771036" cy="2292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tx2"/>
              </a:buClr>
              <a:buSzPct val="70000"/>
              <a:buFont typeface="Wingdings" panose="05000000000000000000" pitchFamily="2" charset="2"/>
              <a:buChar char="l"/>
              <a:defRPr kumimoji="1" sz="3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70000"/>
              <a:buFont typeface="Wingdings" panose="05000000000000000000" pitchFamily="2" charset="2"/>
              <a:buChar char="l"/>
              <a:defRPr kumimoji="1" sz="2600">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accent1"/>
              </a:buClr>
              <a:buSzPct val="70000"/>
              <a:buFont typeface="Wingdings" panose="05000000000000000000" pitchFamily="2" charset="2"/>
              <a:buChar char="l"/>
              <a:defRPr kumimoji="1" sz="23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tx2"/>
              </a:buClr>
              <a:buSzPct val="75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folHlink"/>
              </a:buClr>
              <a:buSzPct val="8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folHlink"/>
              </a:buClr>
              <a:buSzPct val="8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folHlink"/>
              </a:buClr>
              <a:buSzPct val="8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folHlink"/>
              </a:buClr>
              <a:buSzPct val="8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folHlink"/>
              </a:buClr>
              <a:buSzPct val="8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lgn="ctr" eaLnBrk="1" hangingPunct="1">
              <a:spcBef>
                <a:spcPts val="600"/>
              </a:spcBef>
              <a:buClrTx/>
              <a:buSzTx/>
              <a:buFontTx/>
              <a:buNone/>
            </a:pPr>
            <a:r>
              <a:rPr lang="en-US" altLang="zh-TW" sz="3200" dirty="0">
                <a:latin typeface="Times New Roman" panose="02020603050405020304" pitchFamily="18" charset="0"/>
                <a:ea typeface="標楷體" panose="03000509000000000000" pitchFamily="65" charset="-120"/>
                <a:cs typeface="Times New Roman" panose="02020603050405020304" pitchFamily="18" charset="0"/>
              </a:rPr>
              <a:t>Presented by: </a:t>
            </a:r>
            <a:r>
              <a:rPr kumimoji="0" lang="zh-TW" altLang="en-US" sz="3200" dirty="0">
                <a:latin typeface="Times New Roman" panose="02020603050405020304" pitchFamily="18" charset="0"/>
                <a:ea typeface="標楷體" panose="03000509000000000000" pitchFamily="65" charset="-120"/>
                <a:cs typeface="Times New Roman" panose="02020603050405020304" pitchFamily="18" charset="0"/>
              </a:rPr>
              <a:t>傅楸善 </a:t>
            </a:r>
            <a:r>
              <a:rPr kumimoji="0" lang="en-US" altLang="zh-TW" sz="3200" dirty="0">
                <a:latin typeface="Times New Roman" panose="02020603050405020304" pitchFamily="18" charset="0"/>
                <a:ea typeface="標楷體" panose="03000509000000000000" pitchFamily="65" charset="-120"/>
                <a:cs typeface="Times New Roman" panose="02020603050405020304" pitchFamily="18" charset="0"/>
              </a:rPr>
              <a:t>&amp;</a:t>
            </a:r>
            <a:r>
              <a:rPr kumimoji="0" lang="zh-TW" altLang="en-US" sz="3200" dirty="0">
                <a:latin typeface="Times New Roman" panose="02020603050405020304" pitchFamily="18" charset="0"/>
                <a:ea typeface="標楷體" panose="03000509000000000000" pitchFamily="65" charset="-120"/>
                <a:cs typeface="Times New Roman" panose="02020603050405020304" pitchFamily="18" charset="0"/>
              </a:rPr>
              <a:t> 林宛萱</a:t>
            </a:r>
            <a:r>
              <a:rPr lang="zh-TW" altLang="en-US" sz="3200" dirty="0">
                <a:latin typeface="Times New Roman" panose="02020603050405020304" pitchFamily="18" charset="0"/>
                <a:ea typeface="標楷體" panose="03000509000000000000" pitchFamily="65" charset="-120"/>
                <a:cs typeface="Times New Roman" panose="02020603050405020304" pitchFamily="18" charset="0"/>
              </a:rPr>
              <a:t> </a:t>
            </a:r>
          </a:p>
          <a:p>
            <a:pPr algn="ctr" eaLnBrk="1" hangingPunct="1">
              <a:spcBef>
                <a:spcPts val="600"/>
              </a:spcBef>
              <a:buClrTx/>
              <a:buSzTx/>
              <a:buFontTx/>
              <a:buNone/>
            </a:pPr>
            <a:r>
              <a:rPr lang="en-US" altLang="zh-TW" sz="3200" dirty="0">
                <a:latin typeface="Times New Roman" panose="02020603050405020304" pitchFamily="18" charset="0"/>
                <a:ea typeface="標楷體" panose="03000509000000000000" pitchFamily="65" charset="-120"/>
                <a:cs typeface="Times New Roman" panose="02020603050405020304" pitchFamily="18" charset="0"/>
              </a:rPr>
              <a:t>Phone number: 0910-215-621</a:t>
            </a:r>
          </a:p>
          <a:p>
            <a:pPr algn="ctr" eaLnBrk="1" hangingPunct="1">
              <a:spcBef>
                <a:spcPts val="600"/>
              </a:spcBef>
              <a:buClrTx/>
              <a:buSzTx/>
              <a:buNone/>
            </a:pPr>
            <a:r>
              <a:rPr lang="en-US" altLang="zh-TW" sz="3200" dirty="0">
                <a:latin typeface="Times New Roman" panose="02020603050405020304" pitchFamily="18" charset="0"/>
                <a:ea typeface="標楷體" panose="03000509000000000000" pitchFamily="65" charset="-120"/>
                <a:cs typeface="Times New Roman" panose="02020603050405020304" pitchFamily="18" charset="0"/>
              </a:rPr>
              <a:t>Email: r14945029@ntu.edu.tw</a:t>
            </a:r>
          </a:p>
          <a:p>
            <a:pPr algn="ctr" eaLnBrk="1" hangingPunct="1">
              <a:spcBef>
                <a:spcPts val="600"/>
              </a:spcBef>
              <a:buClrTx/>
              <a:buSzTx/>
              <a:buFontTx/>
              <a:buNone/>
            </a:pPr>
            <a:r>
              <a:rPr kumimoji="0" lang="zh-TW" altLang="en-US" sz="3200" dirty="0">
                <a:latin typeface="Times New Roman" panose="02020603050405020304" pitchFamily="18" charset="0"/>
                <a:ea typeface="標楷體" panose="03000509000000000000" pitchFamily="65" charset="-120"/>
                <a:cs typeface="Times New Roman" panose="02020603050405020304" pitchFamily="18" charset="0"/>
              </a:rPr>
              <a:t>指導教授：傅楸善 教授</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Introduction (1/3)</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44" name="矩形 43">
            <a:extLst>
              <a:ext uri="{FF2B5EF4-FFF2-40B4-BE49-F238E27FC236}">
                <a16:creationId xmlns:a16="http://schemas.microsoft.com/office/drawing/2014/main" id="{EA46952E-4D38-4B7E-AFFD-82D22C6C98DC}"/>
              </a:ext>
            </a:extLst>
          </p:cNvPr>
          <p:cNvSpPr/>
          <p:nvPr/>
        </p:nvSpPr>
        <p:spPr>
          <a:xfrm>
            <a:off x="1327346" y="2075238"/>
            <a:ext cx="15386245" cy="5521704"/>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Solder balls serve as critical conductive bridges between chips and circuit substrates, and their quality directly affects the electrical stability and reliability of the final product.</a:t>
            </a:r>
          </a:p>
          <a:p>
            <a:pPr marL="1028700" lvl="1" indent="-571500">
              <a:lnSpc>
                <a:spcPct val="150000"/>
              </a:lnSpc>
              <a:buFont typeface="Wingdings" panose="05000000000000000000" pitchFamily="2" charset="2"/>
              <a:buChar char="Ø"/>
            </a:pPr>
            <a:r>
              <a:rPr lang="en-US" altLang="zh-TW" sz="4000" dirty="0">
                <a:latin typeface="Times New Roman" panose="02020603050405020304" pitchFamily="18" charset="0"/>
                <a:cs typeface="Times New Roman" panose="02020603050405020304" pitchFamily="18" charset="0"/>
              </a:rPr>
              <a:t>Detecting solder ball defects, such as detachment, misalignment, and damage, has become indispensable in modern electronic manufacturing.</a:t>
            </a:r>
          </a:p>
        </p:txBody>
      </p:sp>
      <p:sp>
        <p:nvSpPr>
          <p:cNvPr id="36" name="文字方塊 35">
            <a:extLst>
              <a:ext uri="{FF2B5EF4-FFF2-40B4-BE49-F238E27FC236}">
                <a16:creationId xmlns:a16="http://schemas.microsoft.com/office/drawing/2014/main" id="{18C201C7-CC39-4E99-B45E-B67505E354AE}"/>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a:t>
            </a:r>
            <a:endParaRPr lang="zh-TW" altLang="en-US" sz="3600" b="1" dirty="0">
              <a:latin typeface="Times New Roman" panose="02020603050405020304" pitchFamily="18" charset="0"/>
              <a:cs typeface="Times New Roman" panose="02020603050405020304" pitchFamily="18" charset="0"/>
            </a:endParaRPr>
          </a:p>
        </p:txBody>
      </p:sp>
      <p:pic>
        <p:nvPicPr>
          <p:cNvPr id="38" name="圖片 37">
            <a:extLst>
              <a:ext uri="{FF2B5EF4-FFF2-40B4-BE49-F238E27FC236}">
                <a16:creationId xmlns:a16="http://schemas.microsoft.com/office/drawing/2014/main" id="{AF7E8B61-0DB4-49CF-9336-12D2779C72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 name="矩形 1">
            <a:extLst>
              <a:ext uri="{FF2B5EF4-FFF2-40B4-BE49-F238E27FC236}">
                <a16:creationId xmlns:a16="http://schemas.microsoft.com/office/drawing/2014/main" id="{32E38BF6-E75B-4296-A486-A3B69915A1AC}"/>
              </a:ext>
            </a:extLst>
          </p:cNvPr>
          <p:cNvSpPr/>
          <p:nvPr/>
        </p:nvSpPr>
        <p:spPr>
          <a:xfrm>
            <a:off x="808325" y="0"/>
            <a:ext cx="15905266" cy="584775"/>
          </a:xfrm>
          <a:prstGeom prst="rect">
            <a:avLst/>
          </a:prstGeom>
        </p:spPr>
        <p:txBody>
          <a:bodyPr wrap="square">
            <a:spAutoFit/>
          </a:bodyPr>
          <a:lstStyle/>
          <a:p>
            <a:r>
              <a:rPr lang="en-US" altLang="zh-TW" sz="3200" b="1" dirty="0">
                <a:latin typeface="Times New Roman" panose="02020603050405020304" pitchFamily="18" charset="0"/>
                <a:cs typeface="Times New Roman" panose="02020603050405020304" pitchFamily="18" charset="0"/>
              </a:rPr>
              <a:t>Introduction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Methods    Results &amp; Discussion    Conclusion    Summary</a:t>
            </a:r>
          </a:p>
        </p:txBody>
      </p:sp>
    </p:spTree>
    <p:extLst>
      <p:ext uri="{BB962C8B-B14F-4D97-AF65-F5344CB8AC3E}">
        <p14:creationId xmlns:p14="http://schemas.microsoft.com/office/powerpoint/2010/main" val="181958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Introduction (2/3)</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44" name="矩形 43">
            <a:extLst>
              <a:ext uri="{FF2B5EF4-FFF2-40B4-BE49-F238E27FC236}">
                <a16:creationId xmlns:a16="http://schemas.microsoft.com/office/drawing/2014/main" id="{EA46952E-4D38-4B7E-AFFD-82D22C6C98DC}"/>
              </a:ext>
            </a:extLst>
          </p:cNvPr>
          <p:cNvSpPr/>
          <p:nvPr/>
        </p:nvSpPr>
        <p:spPr>
          <a:xfrm>
            <a:off x="1327346" y="2075238"/>
            <a:ext cx="15386245" cy="5521704"/>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Traditional inspection methods rely on manual visual inspection or handcrafted machine vision techniques. </a:t>
            </a:r>
          </a:p>
          <a:p>
            <a:pPr marL="1028700" lvl="1" indent="-571500">
              <a:lnSpc>
                <a:spcPct val="150000"/>
              </a:lnSpc>
              <a:buFont typeface="Wingdings" panose="05000000000000000000" pitchFamily="2" charset="2"/>
              <a:buChar char="Ø"/>
            </a:pPr>
            <a:r>
              <a:rPr lang="en-US" altLang="zh-TW" sz="4000" dirty="0">
                <a:latin typeface="Times New Roman" panose="02020603050405020304" pitchFamily="18" charset="0"/>
                <a:cs typeface="Times New Roman" panose="02020603050405020304" pitchFamily="18" charset="0"/>
              </a:rPr>
              <a:t>These approaches are often inefficient and prone to variations in defect morphology. </a:t>
            </a: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While CNN-based methods demonstrate high accuracy, their computational demands hinder deployment on real-time edge devices.</a:t>
            </a:r>
          </a:p>
        </p:txBody>
      </p:sp>
      <p:sp>
        <p:nvSpPr>
          <p:cNvPr id="36" name="文字方塊 35">
            <a:extLst>
              <a:ext uri="{FF2B5EF4-FFF2-40B4-BE49-F238E27FC236}">
                <a16:creationId xmlns:a16="http://schemas.microsoft.com/office/drawing/2014/main" id="{9E5F8DD7-AF46-4210-B7D5-00E92E913986}"/>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2</a:t>
            </a:r>
            <a:endParaRPr lang="zh-TW" altLang="en-US" sz="3600" b="1" dirty="0">
              <a:latin typeface="Times New Roman" panose="02020603050405020304" pitchFamily="18" charset="0"/>
              <a:cs typeface="Times New Roman" panose="02020603050405020304" pitchFamily="18" charset="0"/>
            </a:endParaRPr>
          </a:p>
        </p:txBody>
      </p:sp>
      <p:sp>
        <p:nvSpPr>
          <p:cNvPr id="37" name="矩形 36">
            <a:extLst>
              <a:ext uri="{FF2B5EF4-FFF2-40B4-BE49-F238E27FC236}">
                <a16:creationId xmlns:a16="http://schemas.microsoft.com/office/drawing/2014/main" id="{5783E1AD-A048-496D-A0BB-6494BDC6ECC7}"/>
              </a:ext>
            </a:extLst>
          </p:cNvPr>
          <p:cNvSpPr/>
          <p:nvPr/>
        </p:nvSpPr>
        <p:spPr>
          <a:xfrm>
            <a:off x="12268200" y="800144"/>
            <a:ext cx="4995925" cy="461665"/>
          </a:xfrm>
          <a:prstGeom prst="rect">
            <a:avLst/>
          </a:prstGeom>
        </p:spPr>
        <p:txBody>
          <a:bodyPr wrap="square">
            <a:spAutoFit/>
          </a:bodyPr>
          <a:lstStyle/>
          <a:p>
            <a:r>
              <a:rPr lang="en-US" altLang="zh-TW" sz="2400" dirty="0">
                <a:latin typeface="Times New Roman" panose="02020603050405020304" pitchFamily="18" charset="0"/>
                <a:cs typeface="Times New Roman" panose="02020603050405020304" pitchFamily="18" charset="0"/>
              </a:rPr>
              <a:t>CNN: Convolutional Neural Network</a:t>
            </a:r>
            <a:endParaRPr lang="zh-TW" altLang="en-US" sz="2400" dirty="0">
              <a:latin typeface="Times New Roman" panose="02020603050405020304" pitchFamily="18" charset="0"/>
              <a:cs typeface="Times New Roman" panose="02020603050405020304" pitchFamily="18" charset="0"/>
            </a:endParaRPr>
          </a:p>
        </p:txBody>
      </p:sp>
      <p:pic>
        <p:nvPicPr>
          <p:cNvPr id="38" name="圖片 37">
            <a:extLst>
              <a:ext uri="{FF2B5EF4-FFF2-40B4-BE49-F238E27FC236}">
                <a16:creationId xmlns:a16="http://schemas.microsoft.com/office/drawing/2014/main" id="{8654F959-E263-49F0-8B60-B4293EC439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1313385"/>
            <a:ext cx="1579106" cy="1579106"/>
          </a:xfrm>
          <a:prstGeom prst="rect">
            <a:avLst/>
          </a:prstGeom>
        </p:spPr>
      </p:pic>
      <p:sp>
        <p:nvSpPr>
          <p:cNvPr id="27" name="矩形 26">
            <a:extLst>
              <a:ext uri="{FF2B5EF4-FFF2-40B4-BE49-F238E27FC236}">
                <a16:creationId xmlns:a16="http://schemas.microsoft.com/office/drawing/2014/main" id="{13A756BE-12B7-4A26-9BBA-9B55E6955D4B}"/>
              </a:ext>
            </a:extLst>
          </p:cNvPr>
          <p:cNvSpPr/>
          <p:nvPr/>
        </p:nvSpPr>
        <p:spPr>
          <a:xfrm>
            <a:off x="808325" y="0"/>
            <a:ext cx="15905266" cy="584775"/>
          </a:xfrm>
          <a:prstGeom prst="rect">
            <a:avLst/>
          </a:prstGeom>
        </p:spPr>
        <p:txBody>
          <a:bodyPr wrap="square">
            <a:spAutoFit/>
          </a:bodyPr>
          <a:lstStyle/>
          <a:p>
            <a:r>
              <a:rPr lang="en-US" altLang="zh-TW" sz="3200" b="1" dirty="0">
                <a:latin typeface="Times New Roman" panose="02020603050405020304" pitchFamily="18" charset="0"/>
                <a:cs typeface="Times New Roman" panose="02020603050405020304" pitchFamily="18" charset="0"/>
              </a:rPr>
              <a:t>Introduction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Methods    Results &amp; Discussion    Conclusion    Summary</a:t>
            </a:r>
          </a:p>
        </p:txBody>
      </p:sp>
    </p:spTree>
    <p:extLst>
      <p:ext uri="{BB962C8B-B14F-4D97-AF65-F5344CB8AC3E}">
        <p14:creationId xmlns:p14="http://schemas.microsoft.com/office/powerpoint/2010/main" val="29653559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Introduction (3/3)</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44" name="矩形 43">
            <a:extLst>
              <a:ext uri="{FF2B5EF4-FFF2-40B4-BE49-F238E27FC236}">
                <a16:creationId xmlns:a16="http://schemas.microsoft.com/office/drawing/2014/main" id="{EA46952E-4D38-4B7E-AFFD-82D22C6C98DC}"/>
              </a:ext>
            </a:extLst>
          </p:cNvPr>
          <p:cNvSpPr/>
          <p:nvPr/>
        </p:nvSpPr>
        <p:spPr>
          <a:xfrm>
            <a:off x="1327346" y="2075238"/>
            <a:ext cx="15386245" cy="3675045"/>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Achieving efficient model compression and faster inference without compromising accuracy has become a critical challenge. </a:t>
            </a:r>
          </a:p>
          <a:p>
            <a:pPr marL="1028700" lvl="1" indent="-571500">
              <a:lnSpc>
                <a:spcPct val="150000"/>
              </a:lnSpc>
              <a:buFont typeface="Wingdings" panose="05000000000000000000" pitchFamily="2" charset="2"/>
              <a:buChar char="Ø"/>
            </a:pPr>
            <a:r>
              <a:rPr lang="en-US" altLang="zh-TW" sz="4000" dirty="0">
                <a:latin typeface="Times New Roman" panose="02020603050405020304" pitchFamily="18" charset="0"/>
                <a:cs typeface="Times New Roman" panose="02020603050405020304" pitchFamily="18" charset="0"/>
              </a:rPr>
              <a:t>This study seeks to balance detection performance and deployment efficiency for real-time industrial inspection.</a:t>
            </a:r>
          </a:p>
        </p:txBody>
      </p:sp>
      <p:sp>
        <p:nvSpPr>
          <p:cNvPr id="36" name="文字方塊 35">
            <a:extLst>
              <a:ext uri="{FF2B5EF4-FFF2-40B4-BE49-F238E27FC236}">
                <a16:creationId xmlns:a16="http://schemas.microsoft.com/office/drawing/2014/main" id="{D8D13140-FE64-457F-80B2-2F7B56CA67E7}"/>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3</a:t>
            </a:r>
            <a:endParaRPr lang="zh-TW" altLang="en-US" sz="3600" b="1" dirty="0">
              <a:latin typeface="Times New Roman" panose="02020603050405020304" pitchFamily="18" charset="0"/>
              <a:cs typeface="Times New Roman" panose="02020603050405020304" pitchFamily="18" charset="0"/>
            </a:endParaRPr>
          </a:p>
        </p:txBody>
      </p:sp>
      <p:pic>
        <p:nvPicPr>
          <p:cNvPr id="37" name="圖片 36">
            <a:extLst>
              <a:ext uri="{FF2B5EF4-FFF2-40B4-BE49-F238E27FC236}">
                <a16:creationId xmlns:a16="http://schemas.microsoft.com/office/drawing/2014/main" id="{06330E4F-910A-4A45-9102-39DF3D0342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6" name="矩形 25">
            <a:extLst>
              <a:ext uri="{FF2B5EF4-FFF2-40B4-BE49-F238E27FC236}">
                <a16:creationId xmlns:a16="http://schemas.microsoft.com/office/drawing/2014/main" id="{247B0B1F-20A7-48C1-B305-31AC43040843}"/>
              </a:ext>
            </a:extLst>
          </p:cNvPr>
          <p:cNvSpPr/>
          <p:nvPr/>
        </p:nvSpPr>
        <p:spPr>
          <a:xfrm>
            <a:off x="808325" y="0"/>
            <a:ext cx="15905266" cy="584775"/>
          </a:xfrm>
          <a:prstGeom prst="rect">
            <a:avLst/>
          </a:prstGeom>
        </p:spPr>
        <p:txBody>
          <a:bodyPr wrap="square">
            <a:spAutoFit/>
          </a:bodyPr>
          <a:lstStyle/>
          <a:p>
            <a:r>
              <a:rPr lang="en-US" altLang="zh-TW" sz="3200" b="1" dirty="0">
                <a:latin typeface="Times New Roman" panose="02020603050405020304" pitchFamily="18" charset="0"/>
                <a:cs typeface="Times New Roman" panose="02020603050405020304" pitchFamily="18" charset="0"/>
              </a:rPr>
              <a:t>Introduction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Related Work    Methods    Results &amp; Discussion    Conclusion    Summary</a:t>
            </a:r>
          </a:p>
        </p:txBody>
      </p:sp>
    </p:spTree>
    <p:extLst>
      <p:ext uri="{BB962C8B-B14F-4D97-AF65-F5344CB8AC3E}">
        <p14:creationId xmlns:p14="http://schemas.microsoft.com/office/powerpoint/2010/main" val="19238518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Related Work (1/3)</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44" name="矩形 43">
            <a:extLst>
              <a:ext uri="{FF2B5EF4-FFF2-40B4-BE49-F238E27FC236}">
                <a16:creationId xmlns:a16="http://schemas.microsoft.com/office/drawing/2014/main" id="{EA46952E-4D38-4B7E-AFFD-82D22C6C98DC}"/>
              </a:ext>
            </a:extLst>
          </p:cNvPr>
          <p:cNvSpPr/>
          <p:nvPr/>
        </p:nvSpPr>
        <p:spPr>
          <a:xfrm>
            <a:off x="1327346" y="2075238"/>
            <a:ext cx="15665254" cy="4598375"/>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Wu et al. proposed an improved </a:t>
            </a:r>
            <a:r>
              <a:rPr lang="en-US" altLang="zh-TW" sz="4000" dirty="0" err="1">
                <a:latin typeface="Times New Roman" panose="02020603050405020304" pitchFamily="18" charset="0"/>
                <a:cs typeface="Times New Roman" panose="02020603050405020304" pitchFamily="18" charset="0"/>
              </a:rPr>
              <a:t>EfficientNet</a:t>
            </a:r>
            <a:r>
              <a:rPr lang="en-US" altLang="zh-TW" sz="4000" dirty="0">
                <a:latin typeface="Times New Roman" panose="02020603050405020304" pitchFamily="18" charset="0"/>
                <a:cs typeface="Times New Roman" panose="02020603050405020304" pitchFamily="18" charset="0"/>
              </a:rPr>
              <a:t> with a Memetic Algorithm, enhancing feature extraction and optimizing model parameters for forging defect detection. </a:t>
            </a:r>
          </a:p>
          <a:p>
            <a:pPr marL="1028700" lvl="1" indent="-571500">
              <a:lnSpc>
                <a:spcPct val="150000"/>
              </a:lnSpc>
              <a:buFont typeface="Wingdings" panose="05000000000000000000" pitchFamily="2" charset="2"/>
              <a:buChar char="Ø"/>
            </a:pPr>
            <a:r>
              <a:rPr lang="en-US" altLang="zh-TW" sz="4000" dirty="0">
                <a:latin typeface="Times New Roman" panose="02020603050405020304" pitchFamily="18" charset="0"/>
                <a:cs typeface="Times New Roman" panose="02020603050405020304" pitchFamily="18" charset="0"/>
              </a:rPr>
              <a:t>This study showing strong recognition performance and automation potential.</a:t>
            </a:r>
          </a:p>
        </p:txBody>
      </p:sp>
      <p:sp>
        <p:nvSpPr>
          <p:cNvPr id="36" name="文字方塊 35">
            <a:extLst>
              <a:ext uri="{FF2B5EF4-FFF2-40B4-BE49-F238E27FC236}">
                <a16:creationId xmlns:a16="http://schemas.microsoft.com/office/drawing/2014/main" id="{B3A4A986-DDF1-4394-ADAA-9DE2D76A48C6}"/>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4</a:t>
            </a:r>
            <a:endParaRPr lang="zh-TW" altLang="en-US" sz="3600" b="1" dirty="0">
              <a:latin typeface="Times New Roman" panose="02020603050405020304" pitchFamily="18" charset="0"/>
              <a:cs typeface="Times New Roman" panose="02020603050405020304" pitchFamily="18" charset="0"/>
            </a:endParaRPr>
          </a:p>
        </p:txBody>
      </p:sp>
      <p:pic>
        <p:nvPicPr>
          <p:cNvPr id="37" name="圖片 36">
            <a:extLst>
              <a:ext uri="{FF2B5EF4-FFF2-40B4-BE49-F238E27FC236}">
                <a16:creationId xmlns:a16="http://schemas.microsoft.com/office/drawing/2014/main" id="{AB64E2E1-52F2-47BC-BF2A-B1748D727A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6" name="矩形 25">
            <a:extLst>
              <a:ext uri="{FF2B5EF4-FFF2-40B4-BE49-F238E27FC236}">
                <a16:creationId xmlns:a16="http://schemas.microsoft.com/office/drawing/2014/main" id="{670D8F3B-62F2-44DC-8F81-8CB1EF9EC8C9}"/>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Related Work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Methods    Results &amp; Discussion    Conclusion    Summary</a:t>
            </a:r>
          </a:p>
        </p:txBody>
      </p:sp>
    </p:spTree>
    <p:extLst>
      <p:ext uri="{BB962C8B-B14F-4D97-AF65-F5344CB8AC3E}">
        <p14:creationId xmlns:p14="http://schemas.microsoft.com/office/powerpoint/2010/main" val="2632473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Related Work (2/3)</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44" name="矩形 43">
            <a:extLst>
              <a:ext uri="{FF2B5EF4-FFF2-40B4-BE49-F238E27FC236}">
                <a16:creationId xmlns:a16="http://schemas.microsoft.com/office/drawing/2014/main" id="{EA46952E-4D38-4B7E-AFFD-82D22C6C98DC}"/>
              </a:ext>
            </a:extLst>
          </p:cNvPr>
          <p:cNvSpPr/>
          <p:nvPr/>
        </p:nvSpPr>
        <p:spPr>
          <a:xfrm>
            <a:off x="1327346" y="2075238"/>
            <a:ext cx="15665254" cy="7368364"/>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Hinton et al. introduced this concept to transfer knowledge via soft labels. </a:t>
            </a: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Chen et al. proposed </a:t>
            </a:r>
            <a:r>
              <a:rPr lang="en-US" altLang="zh-TW" sz="4000" dirty="0" err="1">
                <a:latin typeface="Times New Roman" panose="02020603050405020304" pitchFamily="18" charset="0"/>
                <a:cs typeface="Times New Roman" panose="02020603050405020304" pitchFamily="18" charset="0"/>
              </a:rPr>
              <a:t>SimKD</a:t>
            </a:r>
            <a:r>
              <a:rPr lang="en-US" altLang="zh-TW" sz="4000" dirty="0">
                <a:latin typeface="Times New Roman" panose="02020603050405020304" pitchFamily="18" charset="0"/>
                <a:cs typeface="Times New Roman" panose="02020603050405020304" pitchFamily="18" charset="0"/>
              </a:rPr>
              <a:t>, which reuses the teacher’s classifier to directly transfer rich feature representations to the student model.</a:t>
            </a: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Zhou et al. applied knowledge distillation techniques to industrial defect detection. </a:t>
            </a:r>
          </a:p>
          <a:p>
            <a:pPr marL="1028700" lvl="1" indent="-571500">
              <a:lnSpc>
                <a:spcPct val="150000"/>
              </a:lnSpc>
              <a:buFont typeface="Wingdings" panose="05000000000000000000" pitchFamily="2" charset="2"/>
              <a:buChar char="Ø"/>
            </a:pPr>
            <a:r>
              <a:rPr lang="en-US" altLang="zh-TW" sz="4000" dirty="0">
                <a:latin typeface="Times New Roman" panose="02020603050405020304" pitchFamily="18" charset="0"/>
                <a:cs typeface="Times New Roman" panose="02020603050405020304" pitchFamily="18" charset="0"/>
              </a:rPr>
              <a:t>Knowledge distillation reduces computational demands with little performance loss, making it well-suited for real-world industrial and embedded applications.</a:t>
            </a:r>
          </a:p>
        </p:txBody>
      </p:sp>
      <p:sp>
        <p:nvSpPr>
          <p:cNvPr id="36" name="文字方塊 35">
            <a:extLst>
              <a:ext uri="{FF2B5EF4-FFF2-40B4-BE49-F238E27FC236}">
                <a16:creationId xmlns:a16="http://schemas.microsoft.com/office/drawing/2014/main" id="{E61FB6DE-67C4-410F-AD42-1D801EC8BEFE}"/>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5</a:t>
            </a:r>
            <a:endParaRPr lang="zh-TW" altLang="en-US" sz="3600" b="1" dirty="0">
              <a:latin typeface="Times New Roman" panose="02020603050405020304" pitchFamily="18" charset="0"/>
              <a:cs typeface="Times New Roman" panose="02020603050405020304" pitchFamily="18" charset="0"/>
            </a:endParaRPr>
          </a:p>
        </p:txBody>
      </p:sp>
      <p:pic>
        <p:nvPicPr>
          <p:cNvPr id="37" name="圖片 36">
            <a:extLst>
              <a:ext uri="{FF2B5EF4-FFF2-40B4-BE49-F238E27FC236}">
                <a16:creationId xmlns:a16="http://schemas.microsoft.com/office/drawing/2014/main" id="{A94F5287-8FB0-468D-80EC-E11C3A05A9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6" name="矩形 25">
            <a:extLst>
              <a:ext uri="{FF2B5EF4-FFF2-40B4-BE49-F238E27FC236}">
                <a16:creationId xmlns:a16="http://schemas.microsoft.com/office/drawing/2014/main" id="{2ECA817E-BB4D-4D2D-A9B9-5F7DF57EAB8B}"/>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Related Work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Methods    Results &amp; Discussion    Conclusion    Summary</a:t>
            </a:r>
          </a:p>
        </p:txBody>
      </p:sp>
    </p:spTree>
    <p:extLst>
      <p:ext uri="{BB962C8B-B14F-4D97-AF65-F5344CB8AC3E}">
        <p14:creationId xmlns:p14="http://schemas.microsoft.com/office/powerpoint/2010/main" val="178933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2">
            <a:extLst>
              <a:ext uri="{FF2B5EF4-FFF2-40B4-BE49-F238E27FC236}">
                <a16:creationId xmlns:a16="http://schemas.microsoft.com/office/drawing/2014/main" id="{6768252D-63FB-4268-8A03-9D70CD8B380D}"/>
              </a:ext>
            </a:extLst>
          </p:cNvPr>
          <p:cNvSpPr txBox="1">
            <a:spLocks/>
          </p:cNvSpPr>
          <p:nvPr/>
        </p:nvSpPr>
        <p:spPr>
          <a:xfrm>
            <a:off x="691515" y="368468"/>
            <a:ext cx="16582071" cy="1443038"/>
          </a:xfrm>
          <a:prstGeom prst="rect">
            <a:avLst/>
          </a:prstGeom>
        </p:spPr>
        <p:txBody>
          <a:bodyPr anchor="ct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zh-TW" sz="4200" b="1" dirty="0">
                <a:solidFill>
                  <a:schemeClr val="tx2"/>
                </a:solidFill>
                <a:latin typeface="Times New Roman" panose="02020603050405020304" pitchFamily="18" charset="0"/>
                <a:cs typeface="Times New Roman" panose="02020603050405020304" pitchFamily="18" charset="0"/>
              </a:rPr>
              <a:t>Knowledge Distillation</a:t>
            </a:r>
            <a:r>
              <a:rPr lang="zh-TW" altLang="en-US" sz="4200" b="1" dirty="0">
                <a:solidFill>
                  <a:schemeClr val="tx2"/>
                </a:solidFill>
                <a:latin typeface="Times New Roman" panose="02020603050405020304" pitchFamily="18" charset="0"/>
                <a:cs typeface="Times New Roman" panose="02020603050405020304" pitchFamily="18" charset="0"/>
              </a:rPr>
              <a:t> </a:t>
            </a:r>
            <a:r>
              <a:rPr lang="en-US" altLang="zh-TW" sz="4200" b="1" dirty="0">
                <a:solidFill>
                  <a:schemeClr val="tx2"/>
                </a:solidFill>
                <a:latin typeface="Times New Roman" panose="02020603050405020304" pitchFamily="18" charset="0"/>
                <a:cs typeface="Times New Roman" panose="02020603050405020304" pitchFamily="18" charset="0"/>
              </a:rPr>
              <a:t>- introduction</a:t>
            </a:r>
            <a:endParaRPr lang="zh-TW" altLang="en-US" sz="4200" b="1" dirty="0">
              <a:solidFill>
                <a:schemeClr val="tx2"/>
              </a:solidFill>
              <a:latin typeface="Times New Roman" panose="02020603050405020304" pitchFamily="18" charset="0"/>
              <a:cs typeface="Times New Roman" panose="02020603050405020304" pitchFamily="18" charset="0"/>
            </a:endParaRPr>
          </a:p>
        </p:txBody>
      </p:sp>
      <p:sp>
        <p:nvSpPr>
          <p:cNvPr id="5" name="文字版面配置區 2">
            <a:extLst>
              <a:ext uri="{FF2B5EF4-FFF2-40B4-BE49-F238E27FC236}">
                <a16:creationId xmlns:a16="http://schemas.microsoft.com/office/drawing/2014/main" id="{D013171E-ECE8-44B9-B685-9FF12F7F1F0F}"/>
              </a:ext>
            </a:extLst>
          </p:cNvPr>
          <p:cNvSpPr txBox="1">
            <a:spLocks/>
          </p:cNvSpPr>
          <p:nvPr/>
        </p:nvSpPr>
        <p:spPr>
          <a:xfrm>
            <a:off x="691514" y="1558316"/>
            <a:ext cx="16582073" cy="6886575"/>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548640" lvl="1" indent="-685800">
              <a:lnSpc>
                <a:spcPct val="150000"/>
              </a:lnSpc>
              <a:spcBef>
                <a:spcPts val="0"/>
              </a:spcBef>
              <a:spcAft>
                <a:spcPts val="0"/>
              </a:spcAft>
              <a:buSzPct val="100000"/>
              <a:buFont typeface="Wingdings" panose="05000000000000000000" pitchFamily="2" charset="2"/>
              <a:buChar char="l"/>
            </a:pPr>
            <a:r>
              <a:rPr lang="en-US" altLang="zh-TW" sz="42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The</a:t>
            </a:r>
            <a:r>
              <a:rPr lang="en-US" altLang="zh-TW" sz="4200"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 Teacher model </a:t>
            </a:r>
            <a:r>
              <a:rPr lang="en-US" altLang="zh-TW" sz="42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is first trained to learn optimal weights, which contain </a:t>
            </a:r>
            <a:r>
              <a:rPr lang="en-US" altLang="zh-TW" sz="42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class information </a:t>
            </a:r>
            <a:r>
              <a:rPr lang="en-US" altLang="zh-TW" sz="42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and </a:t>
            </a:r>
            <a:r>
              <a:rPr lang="en-US" altLang="zh-TW" sz="42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the degree of similarity and difference between classes</a:t>
            </a:r>
            <a:r>
              <a:rPr lang="en-US" altLang="zh-TW" sz="42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These learned weights can serve as guidance for training the</a:t>
            </a:r>
            <a:r>
              <a:rPr lang="en-US" altLang="zh-TW" sz="4200"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 Student model</a:t>
            </a:r>
            <a:r>
              <a:rPr lang="en-US" altLang="zh-TW" sz="42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t>
            </a:r>
          </a:p>
          <a:p>
            <a:pPr marL="548640" lvl="1" indent="-685800">
              <a:lnSpc>
                <a:spcPct val="150000"/>
              </a:lnSpc>
              <a:spcBef>
                <a:spcPts val="0"/>
              </a:spcBef>
              <a:spcAft>
                <a:spcPts val="0"/>
              </a:spcAft>
              <a:buSzPct val="100000"/>
              <a:buFont typeface="Wingdings" panose="05000000000000000000" pitchFamily="2" charset="2"/>
              <a:buChar char="l"/>
            </a:pPr>
            <a:r>
              <a:rPr lang="en-US" altLang="zh-TW" sz="42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The objective of the </a:t>
            </a:r>
            <a:r>
              <a:rPr lang="en-US" altLang="zh-TW" sz="4200"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Student model's loss function </a:t>
            </a:r>
            <a:r>
              <a:rPr lang="en-US" altLang="zh-TW" sz="42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prioritizes making its </a:t>
            </a:r>
            <a:r>
              <a:rPr lang="en-US" altLang="zh-TW" sz="42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predicted probability distribution </a:t>
            </a:r>
            <a:r>
              <a:rPr lang="en-US" altLang="zh-TW" sz="42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as close as possible to the probability distribution generated by the </a:t>
            </a:r>
            <a:r>
              <a:rPr lang="en-US" altLang="zh-TW" sz="4200"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Teacher model</a:t>
            </a:r>
            <a:r>
              <a:rPr lang="en-US" altLang="zh-TW" sz="42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t>
            </a:r>
          </a:p>
        </p:txBody>
      </p:sp>
      <p:sp>
        <p:nvSpPr>
          <p:cNvPr id="7" name="矩形 6">
            <a:extLst>
              <a:ext uri="{FF2B5EF4-FFF2-40B4-BE49-F238E27FC236}">
                <a16:creationId xmlns:a16="http://schemas.microsoft.com/office/drawing/2014/main" id="{EBF61FFB-334F-409A-B098-88DF43FF58E7}"/>
              </a:ext>
            </a:extLst>
          </p:cNvPr>
          <p:cNvSpPr/>
          <p:nvPr/>
        </p:nvSpPr>
        <p:spPr>
          <a:xfrm>
            <a:off x="304800" y="9363670"/>
            <a:ext cx="20737362" cy="923330"/>
          </a:xfrm>
          <a:prstGeom prst="rect">
            <a:avLst/>
          </a:prstGeom>
        </p:spPr>
        <p:txBody>
          <a:bodyPr wrap="square">
            <a:spAutoFit/>
          </a:bodyPr>
          <a:lstStyle/>
          <a:p>
            <a:r>
              <a:rPr lang="en-US" altLang="zh-TW" sz="2700" dirty="0"/>
              <a:t>[1] Hinton, G., </a:t>
            </a:r>
            <a:r>
              <a:rPr lang="en-US" altLang="zh-TW" sz="2700" dirty="0" err="1"/>
              <a:t>Vinyals</a:t>
            </a:r>
            <a:r>
              <a:rPr lang="en-US" altLang="zh-TW" sz="2700" dirty="0"/>
              <a:t>, O., and Dean, J., "Distilling the Knowledge in a Neural Network," </a:t>
            </a:r>
            <a:r>
              <a:rPr lang="en-US" altLang="zh-TW" sz="2700" dirty="0" err="1"/>
              <a:t>arXiv</a:t>
            </a:r>
            <a:r>
              <a:rPr lang="en-US" altLang="zh-TW" sz="2700" dirty="0"/>
              <a:t> preprint arXiv:1503.02531, 2015.</a:t>
            </a:r>
          </a:p>
          <a:p>
            <a:r>
              <a:rPr lang="en-US" altLang="zh-TW" sz="2700" dirty="0"/>
              <a:t>[2] </a:t>
            </a:r>
            <a:r>
              <a:rPr lang="zh-TW" altLang="en-US" sz="2700" dirty="0"/>
              <a:t>https://medium.com/@simon3458/intro-knowledge-distillation-cea0e5d6d842</a:t>
            </a:r>
          </a:p>
        </p:txBody>
      </p:sp>
      <p:sp>
        <p:nvSpPr>
          <p:cNvPr id="8" name="文字方塊 7">
            <a:extLst>
              <a:ext uri="{FF2B5EF4-FFF2-40B4-BE49-F238E27FC236}">
                <a16:creationId xmlns:a16="http://schemas.microsoft.com/office/drawing/2014/main" id="{405F5D15-7245-4C37-B8F9-B1D8D371F8A8}"/>
              </a:ext>
            </a:extLst>
          </p:cNvPr>
          <p:cNvSpPr txBox="1"/>
          <p:nvPr/>
        </p:nvSpPr>
        <p:spPr>
          <a:xfrm>
            <a:off x="17029215" y="8662112"/>
            <a:ext cx="908463"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11</a:t>
            </a:r>
            <a:endParaRPr lang="zh-TW" altLang="en-US" sz="3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530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25910" y="549377"/>
            <a:ext cx="16636177" cy="9188245"/>
          </a:xfrm>
          <a:custGeom>
            <a:avLst/>
            <a:gdLst/>
            <a:ahLst/>
            <a:cxnLst/>
            <a:rect l="l" t="t" r="r" b="b"/>
            <a:pathLst>
              <a:path w="4381545" h="2419949">
                <a:moveTo>
                  <a:pt x="0" y="0"/>
                </a:moveTo>
                <a:lnTo>
                  <a:pt x="4381545" y="0"/>
                </a:lnTo>
                <a:lnTo>
                  <a:pt x="4381545" y="2419949"/>
                </a:lnTo>
                <a:lnTo>
                  <a:pt x="0" y="2419949"/>
                </a:lnTo>
                <a:close/>
              </a:path>
            </a:pathLst>
          </a:custGeom>
          <a:noFill/>
          <a:ln w="95250" cap="sq">
            <a:solidFill>
              <a:srgbClr val="000000"/>
            </a:solidFill>
            <a:prstDash val="solid"/>
            <a:miter/>
          </a:ln>
        </p:spPr>
      </p:sp>
      <p:sp>
        <p:nvSpPr>
          <p:cNvPr id="5" name="TextBox 5"/>
          <p:cNvSpPr txBox="1"/>
          <p:nvPr/>
        </p:nvSpPr>
        <p:spPr>
          <a:xfrm>
            <a:off x="1327347" y="851720"/>
            <a:ext cx="14587495" cy="1107996"/>
          </a:xfrm>
          <a:prstGeom prst="rect">
            <a:avLst/>
          </a:prstGeom>
        </p:spPr>
        <p:txBody>
          <a:bodyPr wrap="square" lIns="0" tIns="0" rIns="0" bIns="0" rtlCol="0" anchor="t">
            <a:spAutoFit/>
          </a:bodyPr>
          <a:lstStyle/>
          <a:p>
            <a:r>
              <a:rPr lang="en-US" altLang="zh-TW"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rPr>
              <a:t>Related Work (3/3)</a:t>
            </a:r>
            <a:endParaRPr lang="zh-TW" altLang="en-US" sz="7200" b="1" dirty="0">
              <a:solidFill>
                <a:srgbClr val="423E3A"/>
              </a:solidFill>
              <a:latin typeface="Times New Roman" panose="02020603050405020304" pitchFamily="18" charset="0"/>
              <a:ea typeface="Calibri" panose="020F0502020204030204" pitchFamily="34" charset="0"/>
              <a:cs typeface="Times New Roman" panose="02020603050405020304" pitchFamily="18" charset="0"/>
              <a:sym typeface="Varela Round"/>
            </a:endParaRPr>
          </a:p>
        </p:txBody>
      </p:sp>
      <p:grpSp>
        <p:nvGrpSpPr>
          <p:cNvPr id="7" name="Group 7"/>
          <p:cNvGrpSpPr/>
          <p:nvPr/>
        </p:nvGrpSpPr>
        <p:grpSpPr>
          <a:xfrm rot="-5400000">
            <a:off x="180942" y="6589465"/>
            <a:ext cx="3507322" cy="4880471"/>
            <a:chOff x="0" y="0"/>
            <a:chExt cx="4676429" cy="6507294"/>
          </a:xfrm>
        </p:grpSpPr>
        <p:grpSp>
          <p:nvGrpSpPr>
            <p:cNvPr id="8" name="Group 8"/>
            <p:cNvGrpSpPr/>
            <p:nvPr/>
          </p:nvGrpSpPr>
          <p:grpSpPr>
            <a:xfrm rot="5400000">
              <a:off x="1075341" y="154558"/>
              <a:ext cx="1035057" cy="2722575"/>
              <a:chOff x="0" y="0"/>
              <a:chExt cx="270933" cy="712653"/>
            </a:xfrm>
          </p:grpSpPr>
          <p:sp>
            <p:nvSpPr>
              <p:cNvPr id="9" name="Freeform 9"/>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0" name="TextBox 10"/>
              <p:cNvSpPr txBox="1"/>
              <p:nvPr/>
            </p:nvSpPr>
            <p:spPr>
              <a:xfrm>
                <a:off x="0" y="-28575"/>
                <a:ext cx="270933" cy="741228"/>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1" name="Group 11"/>
            <p:cNvGrpSpPr/>
            <p:nvPr/>
          </p:nvGrpSpPr>
          <p:grpSpPr>
            <a:xfrm rot="5400000">
              <a:off x="3369160" y="726104"/>
              <a:ext cx="1035057" cy="1579482"/>
              <a:chOff x="0" y="0"/>
              <a:chExt cx="270933" cy="413440"/>
            </a:xfrm>
          </p:grpSpPr>
          <p:sp>
            <p:nvSpPr>
              <p:cNvPr id="12" name="Freeform 12"/>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13" name="TextBox 13"/>
              <p:cNvSpPr txBox="1"/>
              <p:nvPr/>
            </p:nvSpPr>
            <p:spPr>
              <a:xfrm>
                <a:off x="0" y="-28575"/>
                <a:ext cx="270933" cy="44201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4" name="Group 14"/>
            <p:cNvGrpSpPr/>
            <p:nvPr/>
          </p:nvGrpSpPr>
          <p:grpSpPr>
            <a:xfrm rot="5400000">
              <a:off x="2029644" y="-1798062"/>
              <a:ext cx="848723" cy="4444847"/>
              <a:chOff x="0" y="0"/>
              <a:chExt cx="222159" cy="1163470"/>
            </a:xfrm>
          </p:grpSpPr>
          <p:sp>
            <p:nvSpPr>
              <p:cNvPr id="15" name="Freeform 15"/>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16" name="TextBox 16"/>
              <p:cNvSpPr txBox="1"/>
              <p:nvPr/>
            </p:nvSpPr>
            <p:spPr>
              <a:xfrm>
                <a:off x="0" y="-28575"/>
                <a:ext cx="222159" cy="1192045"/>
              </a:xfrm>
              <a:prstGeom prst="rect">
                <a:avLst/>
              </a:prstGeom>
            </p:spPr>
            <p:txBody>
              <a:bodyPr lIns="50800" tIns="50800" rIns="50800" bIns="50800"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17" name="Group 17"/>
            <p:cNvGrpSpPr/>
            <p:nvPr/>
          </p:nvGrpSpPr>
          <p:grpSpPr>
            <a:xfrm>
              <a:off x="1004847" y="3766911"/>
              <a:ext cx="1041827" cy="2740383"/>
              <a:chOff x="0" y="0"/>
              <a:chExt cx="270933" cy="712653"/>
            </a:xfrm>
          </p:grpSpPr>
          <p:sp>
            <p:nvSpPr>
              <p:cNvPr id="18" name="Freeform 18"/>
              <p:cNvSpPr/>
              <p:nvPr/>
            </p:nvSpPr>
            <p:spPr>
              <a:xfrm>
                <a:off x="0" y="0"/>
                <a:ext cx="270933" cy="712653"/>
              </a:xfrm>
              <a:custGeom>
                <a:avLst/>
                <a:gdLst/>
                <a:ahLst/>
                <a:cxnLst/>
                <a:rect l="l" t="t" r="r" b="b"/>
                <a:pathLst>
                  <a:path w="270933" h="712653">
                    <a:moveTo>
                      <a:pt x="0" y="0"/>
                    </a:moveTo>
                    <a:lnTo>
                      <a:pt x="270933" y="0"/>
                    </a:lnTo>
                    <a:lnTo>
                      <a:pt x="270933" y="712653"/>
                    </a:lnTo>
                    <a:lnTo>
                      <a:pt x="0" y="712653"/>
                    </a:lnTo>
                    <a:close/>
                  </a:path>
                </a:pathLst>
              </a:custGeom>
              <a:solidFill>
                <a:srgbClr val="253439"/>
              </a:solidFill>
            </p:spPr>
          </p:sp>
          <p:sp>
            <p:nvSpPr>
              <p:cNvPr id="19" name="TextBox 19"/>
              <p:cNvSpPr txBox="1"/>
              <p:nvPr/>
            </p:nvSpPr>
            <p:spPr>
              <a:xfrm>
                <a:off x="0" y="-28575"/>
                <a:ext cx="270933" cy="741228"/>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0" name="Group 20"/>
            <p:cNvGrpSpPr/>
            <p:nvPr/>
          </p:nvGrpSpPr>
          <p:grpSpPr>
            <a:xfrm>
              <a:off x="1004847" y="2033374"/>
              <a:ext cx="1041827" cy="1589814"/>
              <a:chOff x="0" y="0"/>
              <a:chExt cx="270933" cy="413440"/>
            </a:xfrm>
          </p:grpSpPr>
          <p:sp>
            <p:nvSpPr>
              <p:cNvPr id="21" name="Freeform 21"/>
              <p:cNvSpPr/>
              <p:nvPr/>
            </p:nvSpPr>
            <p:spPr>
              <a:xfrm>
                <a:off x="0" y="0"/>
                <a:ext cx="270933" cy="413441"/>
              </a:xfrm>
              <a:custGeom>
                <a:avLst/>
                <a:gdLst/>
                <a:ahLst/>
                <a:cxnLst/>
                <a:rect l="l" t="t" r="r" b="b"/>
                <a:pathLst>
                  <a:path w="270933" h="413441">
                    <a:moveTo>
                      <a:pt x="0" y="0"/>
                    </a:moveTo>
                    <a:lnTo>
                      <a:pt x="270933" y="0"/>
                    </a:lnTo>
                    <a:lnTo>
                      <a:pt x="270933" y="413441"/>
                    </a:lnTo>
                    <a:lnTo>
                      <a:pt x="0" y="413441"/>
                    </a:lnTo>
                    <a:close/>
                  </a:path>
                </a:pathLst>
              </a:custGeom>
              <a:solidFill>
                <a:srgbClr val="B29E84"/>
              </a:solidFill>
            </p:spPr>
          </p:sp>
          <p:sp>
            <p:nvSpPr>
              <p:cNvPr id="22" name="TextBox 22"/>
              <p:cNvSpPr txBox="1"/>
              <p:nvPr/>
            </p:nvSpPr>
            <p:spPr>
              <a:xfrm>
                <a:off x="0" y="-28575"/>
                <a:ext cx="270933" cy="44201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nvGrpSpPr>
            <p:cNvPr id="23" name="Group 23"/>
            <p:cNvGrpSpPr/>
            <p:nvPr/>
          </p:nvGrpSpPr>
          <p:grpSpPr>
            <a:xfrm>
              <a:off x="0" y="2033374"/>
              <a:ext cx="854274" cy="4473920"/>
              <a:chOff x="0" y="0"/>
              <a:chExt cx="222159" cy="1163470"/>
            </a:xfrm>
          </p:grpSpPr>
          <p:sp>
            <p:nvSpPr>
              <p:cNvPr id="24" name="Freeform 24"/>
              <p:cNvSpPr/>
              <p:nvPr/>
            </p:nvSpPr>
            <p:spPr>
              <a:xfrm>
                <a:off x="0" y="0"/>
                <a:ext cx="222159" cy="1163470"/>
              </a:xfrm>
              <a:custGeom>
                <a:avLst/>
                <a:gdLst/>
                <a:ahLst/>
                <a:cxnLst/>
                <a:rect l="l" t="t" r="r" b="b"/>
                <a:pathLst>
                  <a:path w="222159" h="1163470">
                    <a:moveTo>
                      <a:pt x="0" y="0"/>
                    </a:moveTo>
                    <a:lnTo>
                      <a:pt x="222159" y="0"/>
                    </a:lnTo>
                    <a:lnTo>
                      <a:pt x="222159" y="1163470"/>
                    </a:lnTo>
                    <a:lnTo>
                      <a:pt x="0" y="1163470"/>
                    </a:lnTo>
                    <a:close/>
                  </a:path>
                </a:pathLst>
              </a:custGeom>
              <a:solidFill>
                <a:srgbClr val="B29E84"/>
              </a:solidFill>
            </p:spPr>
          </p:sp>
          <p:sp>
            <p:nvSpPr>
              <p:cNvPr id="25" name="TextBox 25"/>
              <p:cNvSpPr txBox="1"/>
              <p:nvPr/>
            </p:nvSpPr>
            <p:spPr>
              <a:xfrm>
                <a:off x="0" y="-28575"/>
                <a:ext cx="222159" cy="1192045"/>
              </a:xfrm>
              <a:prstGeom prst="rect">
                <a:avLst/>
              </a:prstGeom>
            </p:spPr>
            <p:txBody>
              <a:bodyPr lIns="51132" tIns="51132" rIns="51132" bIns="51132" rtlCol="0" anchor="ctr"/>
              <a:lstStyle/>
              <a:p>
                <a:pPr algn="ctr">
                  <a:lnSpc>
                    <a:spcPts val="2659"/>
                  </a:lnSpc>
                </a:pPr>
                <a:endParaRPr>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44" name="矩形 43">
            <a:extLst>
              <a:ext uri="{FF2B5EF4-FFF2-40B4-BE49-F238E27FC236}">
                <a16:creationId xmlns:a16="http://schemas.microsoft.com/office/drawing/2014/main" id="{EA46952E-4D38-4B7E-AFFD-82D22C6C98DC}"/>
              </a:ext>
            </a:extLst>
          </p:cNvPr>
          <p:cNvSpPr/>
          <p:nvPr/>
        </p:nvSpPr>
        <p:spPr>
          <a:xfrm>
            <a:off x="1327346" y="2075238"/>
            <a:ext cx="15665254" cy="6445034"/>
          </a:xfrm>
          <a:prstGeom prst="rect">
            <a:avLst/>
          </a:prstGeom>
        </p:spPr>
        <p:txBody>
          <a:bodyPr wrap="square">
            <a:spAutoFit/>
          </a:bodyPr>
          <a:lstStyle/>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A classifier-guided feature distillation approach for solder ball defect detection.</a:t>
            </a: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A tailored teacher-student pairing (EfficientNet-B2 &amp; EfficientNet-Lite2).</a:t>
            </a: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A high-quality real-world dataset of solder ball defects.</a:t>
            </a:r>
          </a:p>
          <a:p>
            <a:pPr marL="571500" indent="-571500">
              <a:lnSpc>
                <a:spcPct val="150000"/>
              </a:lnSpc>
              <a:buFont typeface="Wingdings" panose="05000000000000000000" pitchFamily="2" charset="2"/>
              <a:buChar char="l"/>
            </a:pPr>
            <a:r>
              <a:rPr lang="en-US" altLang="zh-TW" sz="4000" dirty="0">
                <a:latin typeface="Times New Roman" panose="02020603050405020304" pitchFamily="18" charset="0"/>
                <a:cs typeface="Times New Roman" panose="02020603050405020304" pitchFamily="18" charset="0"/>
              </a:rPr>
              <a:t>A complete pipeline validated from lab training to production deployment.</a:t>
            </a:r>
          </a:p>
        </p:txBody>
      </p:sp>
      <p:sp>
        <p:nvSpPr>
          <p:cNvPr id="36" name="文字方塊 35">
            <a:extLst>
              <a:ext uri="{FF2B5EF4-FFF2-40B4-BE49-F238E27FC236}">
                <a16:creationId xmlns:a16="http://schemas.microsoft.com/office/drawing/2014/main" id="{8508BD8A-1D08-4A7C-812C-189FB46142AD}"/>
              </a:ext>
            </a:extLst>
          </p:cNvPr>
          <p:cNvSpPr txBox="1"/>
          <p:nvPr/>
        </p:nvSpPr>
        <p:spPr>
          <a:xfrm>
            <a:off x="16747739" y="8977651"/>
            <a:ext cx="1540261" cy="646331"/>
          </a:xfrm>
          <a:prstGeom prst="rect">
            <a:avLst/>
          </a:prstGeom>
          <a:noFill/>
        </p:spPr>
        <p:txBody>
          <a:bodyPr wrap="square" rtlCol="0">
            <a:spAutoFit/>
          </a:bodyPr>
          <a:lstStyle/>
          <a:p>
            <a:r>
              <a:rPr lang="en-US" altLang="zh-TW" sz="3600" b="1" dirty="0">
                <a:latin typeface="Times New Roman" panose="02020603050405020304" pitchFamily="18" charset="0"/>
                <a:cs typeface="Times New Roman" panose="02020603050405020304" pitchFamily="18" charset="0"/>
              </a:rPr>
              <a:t>6</a:t>
            </a:r>
            <a:endParaRPr lang="zh-TW" altLang="en-US" sz="3600" b="1" dirty="0">
              <a:latin typeface="Times New Roman" panose="02020603050405020304" pitchFamily="18" charset="0"/>
              <a:cs typeface="Times New Roman" panose="02020603050405020304" pitchFamily="18" charset="0"/>
            </a:endParaRPr>
          </a:p>
        </p:txBody>
      </p:sp>
      <p:pic>
        <p:nvPicPr>
          <p:cNvPr id="37" name="圖片 36">
            <a:extLst>
              <a:ext uri="{FF2B5EF4-FFF2-40B4-BE49-F238E27FC236}">
                <a16:creationId xmlns:a16="http://schemas.microsoft.com/office/drawing/2014/main" id="{B730BB47-921B-42EF-A7C9-7CEAC7A3E5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9835" y="851720"/>
            <a:ext cx="1579106" cy="1579106"/>
          </a:xfrm>
          <a:prstGeom prst="rect">
            <a:avLst/>
          </a:prstGeom>
        </p:spPr>
      </p:pic>
      <p:sp>
        <p:nvSpPr>
          <p:cNvPr id="26" name="矩形 25">
            <a:extLst>
              <a:ext uri="{FF2B5EF4-FFF2-40B4-BE49-F238E27FC236}">
                <a16:creationId xmlns:a16="http://schemas.microsoft.com/office/drawing/2014/main" id="{73A1551E-D2A3-44B6-8B0B-0769B5E2C95F}"/>
              </a:ext>
            </a:extLst>
          </p:cNvPr>
          <p:cNvSpPr/>
          <p:nvPr/>
        </p:nvSpPr>
        <p:spPr>
          <a:xfrm>
            <a:off x="808325" y="0"/>
            <a:ext cx="15905266" cy="584775"/>
          </a:xfrm>
          <a:prstGeom prst="rect">
            <a:avLst/>
          </a:prstGeom>
        </p:spPr>
        <p:txBody>
          <a:bodyPr wrap="square">
            <a:spAutoFit/>
          </a:bodyPr>
          <a:lstStyle/>
          <a:p>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Introduction </a:t>
            </a:r>
            <a:r>
              <a:rPr lang="en-US" altLang="zh-TW" sz="3200" b="1" dirty="0">
                <a:latin typeface="Times New Roman" panose="02020603050405020304" pitchFamily="18" charset="0"/>
                <a:cs typeface="Times New Roman" panose="02020603050405020304" pitchFamily="18" charset="0"/>
              </a:rPr>
              <a:t>   Related Work    </a:t>
            </a:r>
            <a:r>
              <a:rPr lang="en-US" altLang="zh-TW" sz="3200" b="1" dirty="0">
                <a:solidFill>
                  <a:schemeClr val="bg1">
                    <a:lumMod val="65000"/>
                  </a:schemeClr>
                </a:solidFill>
                <a:latin typeface="Times New Roman" panose="02020603050405020304" pitchFamily="18" charset="0"/>
                <a:cs typeface="Times New Roman" panose="02020603050405020304" pitchFamily="18" charset="0"/>
              </a:rPr>
              <a:t>Methods    Results &amp; Discussion    Conclusion    Summary</a:t>
            </a:r>
          </a:p>
        </p:txBody>
      </p:sp>
    </p:spTree>
    <p:extLst>
      <p:ext uri="{BB962C8B-B14F-4D97-AF65-F5344CB8AC3E}">
        <p14:creationId xmlns:p14="http://schemas.microsoft.com/office/powerpoint/2010/main" val="33214711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3651</TotalTime>
  <Words>3507</Words>
  <Application>Microsoft Office PowerPoint</Application>
  <PresentationFormat>自訂</PresentationFormat>
  <Paragraphs>277</Paragraphs>
  <Slides>23</Slides>
  <Notes>20</Notes>
  <HiddenSlides>0</HiddenSlides>
  <MMClips>0</MMClips>
  <ScaleCrop>false</ScaleCrop>
  <HeadingPairs>
    <vt:vector size="6" baseType="variant">
      <vt:variant>
        <vt:lpstr>使用字型</vt:lpstr>
      </vt:variant>
      <vt:variant>
        <vt:i4>8</vt:i4>
      </vt:variant>
      <vt:variant>
        <vt:lpstr>佈景主題</vt:lpstr>
      </vt:variant>
      <vt:variant>
        <vt:i4>1</vt:i4>
      </vt:variant>
      <vt:variant>
        <vt:lpstr>投影片標題</vt:lpstr>
      </vt:variant>
      <vt:variant>
        <vt:i4>23</vt:i4>
      </vt:variant>
    </vt:vector>
  </HeadingPairs>
  <TitlesOfParts>
    <vt:vector size="32" baseType="lpstr">
      <vt:lpstr>Calibri</vt:lpstr>
      <vt:lpstr>Arial</vt:lpstr>
      <vt:lpstr>Varela Round</vt:lpstr>
      <vt:lpstr>Times New Roman</vt:lpstr>
      <vt:lpstr>標楷體</vt:lpstr>
      <vt:lpstr>仿宋體</vt:lpstr>
      <vt:lpstr>Wingdings</vt:lpstr>
      <vt:lpstr>新細明體</vt:lpstr>
      <vt:lpstr>Office Theme</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cp:lastModifiedBy>user</cp:lastModifiedBy>
  <cp:revision>218</cp:revision>
  <dcterms:created xsi:type="dcterms:W3CDTF">2006-08-16T00:00:00Z</dcterms:created>
  <dcterms:modified xsi:type="dcterms:W3CDTF">2025-09-15T08:55:18Z</dcterms:modified>
  <dc:identifier>DAGiPIPZ7lg</dc:identifier>
</cp:coreProperties>
</file>

<file path=docProps/thumbnail.jpeg>
</file>